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handoutMasterIdLst>
    <p:handoutMasterId r:id="rId37"/>
  </p:handoutMasterIdLst>
  <p:sldIdLst>
    <p:sldId id="256" r:id="rId2"/>
    <p:sldId id="257" r:id="rId3"/>
    <p:sldId id="294" r:id="rId4"/>
    <p:sldId id="295" r:id="rId5"/>
    <p:sldId id="296" r:id="rId6"/>
    <p:sldId id="291" r:id="rId7"/>
    <p:sldId id="265" r:id="rId8"/>
    <p:sldId id="266" r:id="rId9"/>
    <p:sldId id="299" r:id="rId10"/>
    <p:sldId id="258" r:id="rId11"/>
    <p:sldId id="301" r:id="rId12"/>
    <p:sldId id="302" r:id="rId13"/>
    <p:sldId id="26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7" r:id="rId23"/>
    <p:sldId id="281" r:id="rId24"/>
    <p:sldId id="283" r:id="rId25"/>
    <p:sldId id="284" r:id="rId26"/>
    <p:sldId id="290" r:id="rId27"/>
    <p:sldId id="303" r:id="rId28"/>
    <p:sldId id="279" r:id="rId29"/>
    <p:sldId id="280" r:id="rId30"/>
    <p:sldId id="285" r:id="rId31"/>
    <p:sldId id="286" r:id="rId32"/>
    <p:sldId id="287" r:id="rId33"/>
    <p:sldId id="288" r:id="rId34"/>
    <p:sldId id="289" r:id="rId35"/>
    <p:sldId id="298" r:id="rId36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  <a:srgbClr val="FF9900"/>
    <a:srgbClr val="D6A300"/>
    <a:srgbClr val="336699"/>
    <a:srgbClr val="006699"/>
    <a:srgbClr val="1B60CF"/>
    <a:srgbClr val="6666FF"/>
  </p:clrMru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4660"/>
  </p:normalViewPr>
  <p:slideViewPr>
    <p:cSldViewPr>
      <p:cViewPr>
        <p:scale>
          <a:sx n="70" d="100"/>
          <a:sy n="70" d="100"/>
        </p:scale>
        <p:origin x="-46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Zeszyt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Jana%20-%20Konferencja\Zeszyt1.xlsx" TargetMode="External"/><Relationship Id="rId2" Type="http://schemas.openxmlformats.org/officeDocument/2006/relationships/image" Target="../media/image64.jpeg"/><Relationship Id="rId1" Type="http://schemas.openxmlformats.org/officeDocument/2006/relationships/image" Target="../media/image63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11"/>
  <c:chart>
    <c:title>
      <c:tx>
        <c:rich>
          <a:bodyPr/>
          <a:lstStyle/>
          <a:p>
            <a:pPr>
              <a:defRPr sz="1500"/>
            </a:pPr>
            <a:r>
              <a:rPr lang="pl-PL" sz="1500"/>
              <a:t>Współfinasowanie poszczególnych Partenerów</a:t>
            </a:r>
          </a:p>
        </c:rich>
      </c:tx>
      <c:layout>
        <c:manualLayout>
          <c:xMode val="edge"/>
          <c:yMode val="edge"/>
          <c:x val="0.16534102143195467"/>
          <c:y val="0.78211655492802656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5.0598784043152441E-2"/>
          <c:y val="8.8407143144338243E-2"/>
          <c:w val="0.92259460648200964"/>
          <c:h val="0.60679182405302212"/>
        </c:manualLayout>
      </c:layout>
      <c:bar3DChart>
        <c:barDir val="col"/>
        <c:grouping val="standard"/>
        <c:ser>
          <c:idx val="0"/>
          <c:order val="0"/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5.8396442874944481E-3"/>
                  <c:y val="-1.2346631984620935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chemeClr val="tx1"/>
                        </a:solidFill>
                      </a:rPr>
                      <a:t>15,48</a:t>
                    </a:r>
                    <a:r>
                      <a:rPr lang="pl-PL" sz="1100" b="1">
                        <a:solidFill>
                          <a:schemeClr val="tx1"/>
                        </a:solidFill>
                      </a:rPr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chemeClr val="tx1"/>
                        </a:solidFill>
                      </a:rPr>
                      <a:t>10,05</a:t>
                    </a:r>
                    <a:r>
                      <a:rPr lang="pl-PL" sz="1100" b="1">
                        <a:solidFill>
                          <a:schemeClr val="tx1"/>
                        </a:solidFill>
                      </a:rPr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chemeClr val="tx1"/>
                        </a:solidFill>
                      </a:rPr>
                      <a:t>8,03</a:t>
                    </a:r>
                    <a:r>
                      <a:rPr lang="pl-PL" sz="1100" b="1">
                        <a:solidFill>
                          <a:schemeClr val="tx1"/>
                        </a:solidFill>
                      </a:rPr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5.8396442874944481E-3"/>
                  <c:y val="2.4693263969241984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chemeClr val="tx1"/>
                        </a:solidFill>
                      </a:rPr>
                      <a:t>6,97</a:t>
                    </a:r>
                    <a:r>
                      <a:rPr lang="pl-PL" sz="1100" b="1" dirty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0"/>
                  <c:y val="9.8773055876967726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chemeClr val="tx1"/>
                        </a:solidFill>
                      </a:rPr>
                      <a:t>15,13</a:t>
                    </a:r>
                    <a:r>
                      <a:rPr lang="pl-PL" sz="1100" b="1">
                        <a:solidFill>
                          <a:schemeClr val="tx1"/>
                        </a:solidFill>
                      </a:rPr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chemeClr val="tx1"/>
                        </a:solidFill>
                      </a:rPr>
                      <a:t>4,4</a:t>
                    </a:r>
                    <a:r>
                      <a:rPr lang="pl-PL" sz="1100" b="1">
                        <a:solidFill>
                          <a:schemeClr val="tx1"/>
                        </a:solidFill>
                      </a:rPr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chemeClr val="tx1"/>
                        </a:solidFill>
                      </a:rPr>
                      <a:t>4,71</a:t>
                    </a:r>
                    <a:r>
                      <a:rPr lang="pl-PL" sz="1100" b="1">
                        <a:solidFill>
                          <a:schemeClr val="tx1"/>
                        </a:solidFill>
                      </a:rPr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>
                <c:manualLayout>
                  <c:x val="1.5572384766651824E-2"/>
                  <c:y val="2.4693263969242209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chemeClr val="tx1"/>
                        </a:solidFill>
                      </a:rPr>
                      <a:t>16,62</a:t>
                    </a:r>
                    <a:r>
                      <a:rPr lang="pl-PL" sz="1100" b="1">
                        <a:solidFill>
                          <a:schemeClr val="tx1"/>
                        </a:solidFill>
                      </a:rPr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layout>
                <c:manualLayout>
                  <c:x val="5.8396442874944481E-3"/>
                  <c:y val="4.9386527938484115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chemeClr val="tx1"/>
                        </a:solidFill>
                      </a:rPr>
                      <a:t>5,17</a:t>
                    </a:r>
                    <a:r>
                      <a:rPr lang="pl-PL" sz="1100" b="1">
                        <a:solidFill>
                          <a:schemeClr val="tx1"/>
                        </a:solidFill>
                      </a:rPr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layout>
                <c:manualLayout>
                  <c:x val="7.786192383325923E-3"/>
                  <c:y val="-9.8773055876967726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chemeClr val="tx1"/>
                        </a:solidFill>
                      </a:rPr>
                      <a:t>7,94</a:t>
                    </a:r>
                    <a:r>
                      <a:rPr lang="pl-PL" sz="1100" b="1">
                        <a:solidFill>
                          <a:schemeClr val="tx1"/>
                        </a:solidFill>
                      </a:rPr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layout>
                <c:manualLayout>
                  <c:x val="1.9465480958314761E-2"/>
                  <c:y val="-9.8773055876967726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>
                        <a:solidFill>
                          <a:schemeClr val="tx1"/>
                        </a:solidFill>
                      </a:rPr>
                      <a:t>5,49</a:t>
                    </a:r>
                    <a:r>
                      <a:rPr lang="pl-PL" sz="1100" b="1">
                        <a:solidFill>
                          <a:schemeClr val="tx1"/>
                        </a:solidFill>
                      </a:rPr>
                      <a:t> 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Arkusz1!$A$1:$A$11</c:f>
              <c:strCache>
                <c:ptCount val="11"/>
                <c:pt idx="0">
                  <c:v>SILESIA PL</c:v>
                </c:pt>
                <c:pt idx="1">
                  <c:v>SILESIA CZ</c:v>
                </c:pt>
                <c:pt idx="2">
                  <c:v>BESKIDY CZ</c:v>
                </c:pt>
                <c:pt idx="3">
                  <c:v>ŚLĄSK CIESZYŃSKI CZ (RSTS)</c:v>
                </c:pt>
                <c:pt idx="4">
                  <c:v>ŚLĄSK CIESZYŃSKI PL</c:v>
                </c:pt>
                <c:pt idx="5">
                  <c:v>PRADZIAD CZ</c:v>
                </c:pt>
                <c:pt idx="6">
                  <c:v>PRADZIAD PL</c:v>
                </c:pt>
                <c:pt idx="7">
                  <c:v>GLACENSIS CZ</c:v>
                </c:pt>
                <c:pt idx="8">
                  <c:v>GLACENSIS PL</c:v>
                </c:pt>
                <c:pt idx="9">
                  <c:v>NYSA CZ</c:v>
                </c:pt>
                <c:pt idx="10">
                  <c:v>NYSA PL</c:v>
                </c:pt>
              </c:strCache>
            </c:strRef>
          </c:cat>
          <c:val>
            <c:numRef>
              <c:f>Arkusz1!$F$1:$F$11</c:f>
              <c:numCache>
                <c:formatCode>General</c:formatCode>
                <c:ptCount val="11"/>
                <c:pt idx="0">
                  <c:v>15.48</c:v>
                </c:pt>
                <c:pt idx="1">
                  <c:v>10.050000000000002</c:v>
                </c:pt>
                <c:pt idx="2">
                  <c:v>8.0300000000000011</c:v>
                </c:pt>
                <c:pt idx="3">
                  <c:v>6.9700000000000024</c:v>
                </c:pt>
                <c:pt idx="4">
                  <c:v>15.13</c:v>
                </c:pt>
                <c:pt idx="5">
                  <c:v>4.4000000000000004</c:v>
                </c:pt>
                <c:pt idx="6">
                  <c:v>4.71</c:v>
                </c:pt>
                <c:pt idx="7">
                  <c:v>16.62</c:v>
                </c:pt>
                <c:pt idx="8">
                  <c:v>5.17</c:v>
                </c:pt>
                <c:pt idx="9">
                  <c:v>7.94</c:v>
                </c:pt>
                <c:pt idx="10">
                  <c:v>5.49</c:v>
                </c:pt>
              </c:numCache>
            </c:numRef>
          </c:val>
        </c:ser>
        <c:shape val="box"/>
        <c:axId val="35821056"/>
        <c:axId val="35822592"/>
        <c:axId val="38563840"/>
      </c:bar3DChart>
      <c:catAx>
        <c:axId val="35821056"/>
        <c:scaling>
          <c:orientation val="minMax"/>
        </c:scaling>
        <c:axPos val="b"/>
        <c:tickLblPos val="nextTo"/>
        <c:crossAx val="35822592"/>
        <c:crosses val="autoZero"/>
        <c:auto val="1"/>
        <c:lblAlgn val="ctr"/>
        <c:lblOffset val="100"/>
      </c:catAx>
      <c:valAx>
        <c:axId val="358225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cs-CZ"/>
          </a:p>
        </c:txPr>
        <c:crossAx val="35821056"/>
        <c:crosses val="autoZero"/>
        <c:crossBetween val="between"/>
      </c:valAx>
      <c:serAx>
        <c:axId val="38563840"/>
        <c:scaling>
          <c:orientation val="minMax"/>
        </c:scaling>
        <c:delete val="1"/>
        <c:axPos val="b"/>
        <c:tickLblPos val="none"/>
        <c:crossAx val="35822592"/>
        <c:crosses val="autoZero"/>
      </c:ser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0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8888888888889128E-2"/>
          <c:y val="0.15277777777777779"/>
          <c:w val="0.39722222222222298"/>
          <c:h val="0.37962962962963065"/>
        </c:manualLayout>
      </c:layout>
      <c:pie3DChart>
        <c:varyColors val="1"/>
        <c:ser>
          <c:idx val="0"/>
          <c:order val="0"/>
          <c:dPt>
            <c:idx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Lbls>
            <c:dLbl>
              <c:idx val="0"/>
              <c:layout>
                <c:manualLayout>
                  <c:x val="-0.10391229221347342"/>
                  <c:y val="-0.23388925342665501"/>
                </c:manualLayout>
              </c:layout>
              <c:tx>
                <c:rich>
                  <a:bodyPr/>
                  <a:lstStyle/>
                  <a:p>
                    <a:r>
                      <a:rPr lang="pl-PL" sz="1300" b="1">
                        <a:latin typeface="Calibri" pitchFamily="34" charset="0"/>
                        <a:cs typeface="Calibri" pitchFamily="34" charset="0"/>
                      </a:rPr>
                      <a:t>Strona PL: </a:t>
                    </a:r>
                    <a:r>
                      <a:rPr lang="en-US" sz="1300" b="1">
                        <a:latin typeface="Calibri" pitchFamily="34" charset="0"/>
                        <a:cs typeface="Calibri" pitchFamily="34" charset="0"/>
                      </a:rPr>
                      <a:t>45,99</a:t>
                    </a:r>
                    <a:r>
                      <a:rPr lang="pl-PL" sz="1300" b="1">
                        <a:latin typeface="Calibri" pitchFamily="34" charset="0"/>
                        <a:cs typeface="Calibri" pitchFamily="34" charset="0"/>
                      </a:rPr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6.9758530183727172E-2"/>
                  <c:y val="0.30059018664333625"/>
                </c:manualLayout>
              </c:layout>
              <c:tx>
                <c:rich>
                  <a:bodyPr/>
                  <a:lstStyle/>
                  <a:p>
                    <a:r>
                      <a:rPr lang="pl-PL" sz="1300" b="1">
                        <a:latin typeface="Calibri" pitchFamily="34" charset="0"/>
                        <a:cs typeface="Calibri" pitchFamily="34" charset="0"/>
                      </a:rPr>
                      <a:t>Strona CZ: </a:t>
                    </a:r>
                    <a:r>
                      <a:rPr lang="en-US" sz="1300" b="1">
                        <a:latin typeface="Calibri" pitchFamily="34" charset="0"/>
                        <a:cs typeface="Calibri" pitchFamily="34" charset="0"/>
                      </a:rPr>
                      <a:t>54,01</a:t>
                    </a:r>
                    <a:r>
                      <a:rPr lang="pl-PL" sz="1300" b="1">
                        <a:latin typeface="Calibri" pitchFamily="34" charset="0"/>
                        <a:cs typeface="Calibri" pitchFamily="34" charset="0"/>
                      </a:rPr>
                      <a:t> %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Arkusz1!$A$13:$A$14</c:f>
              <c:strCache>
                <c:ptCount val="2"/>
                <c:pt idx="0">
                  <c:v>Strona PL: 45,99 %</c:v>
                </c:pt>
                <c:pt idx="1">
                  <c:v>Strona CZ: 54,01 %</c:v>
                </c:pt>
              </c:strCache>
            </c:strRef>
          </c:cat>
          <c:val>
            <c:numRef>
              <c:f>Arkusz1!$F$13:$F$14</c:f>
              <c:numCache>
                <c:formatCode>General</c:formatCode>
                <c:ptCount val="2"/>
                <c:pt idx="0">
                  <c:v>45.99</c:v>
                </c:pt>
                <c:pt idx="1">
                  <c:v>54.01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cs-CZ"/>
    </a:p>
  </c:txPr>
  <c:externalData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0.47584</cdr:x>
      <cdr:y>0.7292</cdr:y>
    </cdr:from>
    <cdr:to>
      <cdr:x>0.65428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438400" y="28003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6ECB32B-20C1-431D-8578-39FCCA6F89D2}" type="datetimeFigureOut">
              <a:rPr lang="pl-PL"/>
              <a:pPr>
                <a:defRPr/>
              </a:pPr>
              <a:t>2012-11-29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735A8C-A9DF-4900-85D5-3E128919DE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Łącznik prostoliniowy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Łącznik prostoliniow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Łącznik prostoliniowy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Łącznik prostoliniowy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Łącznik prostoliniow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Łącznik prostoliniowy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22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FF9BE-DB89-40E4-B9DC-1FA6E77D02A6}" type="datetimeFigureOut">
              <a:rPr lang="pl-PL"/>
              <a:pPr>
                <a:defRPr/>
              </a:pPr>
              <a:t>2012-11-29</a:t>
            </a:fld>
            <a:endParaRPr lang="pl-PL"/>
          </a:p>
        </p:txBody>
      </p:sp>
      <p:sp>
        <p:nvSpPr>
          <p:cNvPr id="23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4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D0C52-7AF4-4FD6-B620-CDDBC762E4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86D50-8A63-475B-95EF-FF66A668608E}" type="datetimeFigureOut">
              <a:rPr lang="pl-PL"/>
              <a:pPr>
                <a:defRPr/>
              </a:pPr>
              <a:t>2012-11-29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EBEA1-EECA-4C03-8C97-042AE742FF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D6213-A69E-4F1E-B7DF-039409BC4A7D}" type="datetimeFigureOut">
              <a:rPr lang="pl-PL"/>
              <a:pPr>
                <a:defRPr/>
              </a:pPr>
              <a:t>2012-11-29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E73D1-2D15-4CDA-BB60-E860E519EA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A2754B-FD7D-4BA0-A414-6DEA532DCB6E}" type="datetimeFigureOut">
              <a:rPr lang="pl-PL"/>
              <a:pPr>
                <a:defRPr/>
              </a:pPr>
              <a:t>2012-11-29</a:t>
            </a:fld>
            <a:endParaRPr lang="pl-PL"/>
          </a:p>
        </p:txBody>
      </p:sp>
      <p:sp>
        <p:nvSpPr>
          <p:cNvPr id="5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5FE6A7-1D42-45EB-BFFA-6949D3737D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Łącznik prostoliniowy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Łącznik prostoliniow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Łącznik prostoliniowy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Łącznik prostoliniowy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Łącznik prostoliniow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Łącznik prostoliniowy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42CF8-B4A4-4308-8C2E-77A238F667B3}" type="datetimeFigureOut">
              <a:rPr lang="pl-PL"/>
              <a:pPr>
                <a:defRPr/>
              </a:pPr>
              <a:t>2012-11-29</a:t>
            </a:fld>
            <a:endParaRPr lang="pl-PL"/>
          </a:p>
        </p:txBody>
      </p:sp>
      <p:sp>
        <p:nvSpPr>
          <p:cNvPr id="21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F11C0-7AA4-4208-938D-EB50039BEA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4E41E-CB26-4637-9661-E710BA483C57}" type="datetimeFigureOut">
              <a:rPr lang="pl-PL"/>
              <a:pPr>
                <a:defRPr/>
              </a:pPr>
              <a:t>2012-11-29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BAB6A-4193-401D-AF02-46DF2171BD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FD0BA-17C3-493B-AAD3-AF4DA0280FF9}" type="datetimeFigureOut">
              <a:rPr lang="pl-PL"/>
              <a:pPr>
                <a:defRPr/>
              </a:pPr>
              <a:t>2012-11-29</a:t>
            </a:fld>
            <a:endParaRPr lang="pl-PL"/>
          </a:p>
        </p:txBody>
      </p:sp>
      <p:sp>
        <p:nvSpPr>
          <p:cNvPr id="8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3405B-809F-44BB-BC38-FE29260A3A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F61489-C6C0-4FE1-BD5E-37C7F31E9DB5}" type="datetimeFigureOut">
              <a:rPr lang="pl-PL"/>
              <a:pPr>
                <a:defRPr/>
              </a:pPr>
              <a:t>2012-11-29</a:t>
            </a:fld>
            <a:endParaRPr lang="pl-PL"/>
          </a:p>
        </p:txBody>
      </p:sp>
      <p:sp>
        <p:nvSpPr>
          <p:cNvPr id="4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EF0159-9173-4652-8A4F-D93B1137939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5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25011-FF31-4964-A2C7-8752F5585F61}" type="datetimeFigureOut">
              <a:rPr lang="pl-PL"/>
              <a:pPr>
                <a:defRPr/>
              </a:pPr>
              <a:t>2012-11-29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F21C7-5338-4676-8150-32EF9F1B42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oliniow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Łącznik prostoliniow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Łącznik prostoliniowy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Łącznik prostoliniow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Łącznik prostoliniow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ipsa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2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579A71-72A4-47B6-90CB-BBDFB439537E}" type="datetimeFigureOut">
              <a:rPr lang="pl-PL"/>
              <a:pPr>
                <a:defRPr/>
              </a:pPr>
              <a:t>2012-11-29</a:t>
            </a:fld>
            <a:endParaRPr lang="pl-PL"/>
          </a:p>
        </p:txBody>
      </p:sp>
      <p:sp>
        <p:nvSpPr>
          <p:cNvPr id="13" name="Symbol zastępczy numeru slajdu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3478E09-528D-497F-8124-42916F0D4A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Symbol zastępczy stopki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oliniow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Elipsa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Łącznik prostoliniow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Łącznik prostoliniow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Łącznik prostoliniow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Łącznik prostoliniowy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8A6522-6060-42A5-A6D0-3F3D10F359EE}" type="datetimeFigureOut">
              <a:rPr lang="pl-PL"/>
              <a:pPr>
                <a:defRPr/>
              </a:pPr>
              <a:t>2012-11-29</a:t>
            </a:fld>
            <a:endParaRPr lang="pl-PL"/>
          </a:p>
        </p:txBody>
      </p:sp>
      <p:sp>
        <p:nvSpPr>
          <p:cNvPr id="13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B0AF2C2-F7E1-4A29-8EFE-E35727A3FE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28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49F0E5E-B79E-48BB-BD54-ECB43B0B5161}" type="datetimeFigureOut">
              <a:rPr lang="pl-PL"/>
              <a:pPr>
                <a:defRPr/>
              </a:pPr>
              <a:t>2012-11-29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DFF7CF0-1E57-4DA7-858A-3BD532031C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27" r:id="rId4"/>
    <p:sldLayoutId id="2147484028" r:id="rId5"/>
    <p:sldLayoutId id="2147484035" r:id="rId6"/>
    <p:sldLayoutId id="2147484029" r:id="rId7"/>
    <p:sldLayoutId id="2147484036" r:id="rId8"/>
    <p:sldLayoutId id="2147484037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0C61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AABBD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AACC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39975" y="4365625"/>
            <a:ext cx="6172200" cy="18938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rgbClr val="000099"/>
                </a:solidFill>
              </a:rPr>
              <a:t>Współpraca Euroregionów </a:t>
            </a:r>
            <a:br>
              <a:rPr lang="pl-PL" dirty="0" smtClean="0">
                <a:solidFill>
                  <a:srgbClr val="000099"/>
                </a:solidFill>
              </a:rPr>
            </a:br>
            <a:r>
              <a:rPr lang="pl-PL" dirty="0" smtClean="0">
                <a:solidFill>
                  <a:srgbClr val="000099"/>
                </a:solidFill>
              </a:rPr>
              <a:t>i </a:t>
            </a:r>
            <a:br>
              <a:rPr lang="pl-PL" dirty="0" smtClean="0">
                <a:solidFill>
                  <a:srgbClr val="000099"/>
                </a:solidFill>
              </a:rPr>
            </a:br>
            <a:r>
              <a:rPr lang="pl-PL" dirty="0" smtClean="0">
                <a:solidFill>
                  <a:srgbClr val="000099"/>
                </a:solidFill>
              </a:rPr>
              <a:t>projekt „EUREGIO </a:t>
            </a:r>
            <a:r>
              <a:rPr lang="pl-PL" dirty="0" err="1" smtClean="0">
                <a:solidFill>
                  <a:srgbClr val="000099"/>
                </a:solidFill>
              </a:rPr>
              <a:t>PL-CZ</a:t>
            </a:r>
            <a:r>
              <a:rPr lang="pl-PL" dirty="0" smtClean="0">
                <a:solidFill>
                  <a:srgbClr val="000099"/>
                </a:solidFill>
              </a:rPr>
              <a:t>”</a:t>
            </a:r>
            <a:endParaRPr lang="pl-PL" dirty="0">
              <a:solidFill>
                <a:srgbClr val="000099"/>
              </a:solidFill>
            </a:endParaRPr>
          </a:p>
        </p:txBody>
      </p:sp>
      <p:pic>
        <p:nvPicPr>
          <p:cNvPr id="2053" name="Picture 5" descr="C:\Users\PC\Desktop\Jana - Konferencja\Mocion Europ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26957" y="1145908"/>
            <a:ext cx="3512455" cy="238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4339" name="Obraz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6354763"/>
            <a:ext cx="54403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0" name="Grupa 5"/>
          <p:cNvGrpSpPr>
            <a:grpSpLocks/>
          </p:cNvGrpSpPr>
          <p:nvPr/>
        </p:nvGrpSpPr>
        <p:grpSpPr bwMode="auto">
          <a:xfrm>
            <a:off x="3492500" y="0"/>
            <a:ext cx="5364163" cy="741363"/>
            <a:chOff x="1403524" y="5660801"/>
            <a:chExt cx="6233567" cy="906463"/>
          </a:xfrm>
        </p:grpSpPr>
        <p:pic>
          <p:nvPicPr>
            <p:cNvPr id="14344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87303" y="5805264"/>
              <a:ext cx="720725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03524" y="6020940"/>
              <a:ext cx="1441450" cy="36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23928" y="5805264"/>
              <a:ext cx="85248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14449" y="5765618"/>
              <a:ext cx="557429" cy="77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6" descr="Euroregion logo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093981" y="5774643"/>
              <a:ext cx="758944" cy="758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1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019553" y="5660801"/>
              <a:ext cx="617538" cy="865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1" name="Picture 7" descr="logo_euregi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27313" y="6254750"/>
            <a:ext cx="6032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39246" y="1632546"/>
            <a:ext cx="3312368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132981" y="2824038"/>
            <a:ext cx="3013668" cy="1440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6688" cy="6334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300" b="1" dirty="0" smtClean="0">
                <a:solidFill>
                  <a:srgbClr val="000099"/>
                </a:solidFill>
              </a:rPr>
              <a:t>Euroregiony w Polsce i Czechach</a:t>
            </a:r>
            <a:endParaRPr lang="pl-PL" sz="3300" b="1" dirty="0">
              <a:solidFill>
                <a:srgbClr val="000099"/>
              </a:solidFill>
            </a:endParaRPr>
          </a:p>
        </p:txBody>
      </p:sp>
      <p:pic>
        <p:nvPicPr>
          <p:cNvPr id="23554" name="Obraz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852738"/>
            <a:ext cx="367188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Obraz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852738"/>
            <a:ext cx="36718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Prostokąt 2"/>
          <p:cNvSpPr>
            <a:spLocks noChangeArrowheads="1"/>
          </p:cNvSpPr>
          <p:nvPr/>
        </p:nvSpPr>
        <p:spPr bwMode="auto">
          <a:xfrm>
            <a:off x="323850" y="981075"/>
            <a:ext cx="83518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>
                <a:latin typeface="Century Schoolbook"/>
              </a:rPr>
              <a:t>Polskie i czeskie samorządy z wielkim entuzjazmem przyjęły możliwość nawiązania współpracy transgarnicznej ze swoimi odpowiednikami po drugiej stronie granicy. Korzystano przy tym ze sprawdzonych już wzorców, wypracowanych w Europie Zachodniej. W Polsce, ale również w Czechach przyjęła się formuła kontaktów partnerskich gmin oraz współpraca regionów poprzez euroregiony.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88" y="1052513"/>
            <a:ext cx="8496300" cy="635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rgbClr val="000099"/>
                </a:solidFill>
              </a:rPr>
              <a:t>Platformy Współpracy </a:t>
            </a:r>
            <a:r>
              <a:rPr lang="pl-PL" sz="2800" b="1" dirty="0" err="1" smtClean="0">
                <a:solidFill>
                  <a:srgbClr val="000099"/>
                </a:solidFill>
              </a:rPr>
              <a:t>Euroregionalnej</a:t>
            </a:r>
            <a:endParaRPr lang="pl-PL" sz="2800" b="1" dirty="0">
              <a:solidFill>
                <a:srgbClr val="00009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70021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5575" y="115888"/>
            <a:ext cx="8497888" cy="635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2400" b="1" cap="none" smtClean="0">
                <a:solidFill>
                  <a:srgbClr val="000099"/>
                </a:solidFill>
              </a:rPr>
              <a:t>PLATFORMY WSPÓŁPRACY EUROREGIONALNEJ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950" y="765175"/>
            <a:ext cx="8545513" cy="6092825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pl-PL">
                <a:latin typeface="Century Schoolbook"/>
              </a:rPr>
              <a:t>Euroregiony polsko-czeskiego pogranicza współpracują ze sobą w ramach: 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pl-PL" sz="2000">
                <a:latin typeface="Century Schoolbook"/>
              </a:rPr>
              <a:t>„FM” - wspólna praca przy Zarządzaniu i administrowaniu „</a:t>
            </a:r>
            <a:r>
              <a:rPr lang="pl-PL" sz="2000" u="sng">
                <a:latin typeface="Century Schoolbook"/>
              </a:rPr>
              <a:t>Funduszem Mikroprojektów</a:t>
            </a:r>
            <a:r>
              <a:rPr lang="pl-PL" sz="2000">
                <a:latin typeface="Century Schoolbook"/>
              </a:rPr>
              <a:t>” w ramach POWT RCz-RP 2007-2013 (6 projektów parasolowych z Partnerami  Wiodącymi), 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pl-PL" sz="2000" u="sng">
                <a:latin typeface="Century Schoolbook"/>
              </a:rPr>
              <a:t>Grupy Roboczej ds. Współpracy Euroregionalnej</a:t>
            </a:r>
            <a:r>
              <a:rPr lang="pl-PL" sz="2000">
                <a:latin typeface="Century Schoolbook"/>
              </a:rPr>
              <a:t>. Współpracujemy </a:t>
            </a:r>
            <a:br>
              <a:rPr lang="pl-PL" sz="2000">
                <a:latin typeface="Century Schoolbook"/>
              </a:rPr>
            </a:br>
            <a:r>
              <a:rPr lang="pl-PL" sz="2000">
                <a:latin typeface="Century Schoolbook"/>
              </a:rPr>
              <a:t>w ramach Polsko-Czeskiej Komisji Międzyrządowej ds. Współpracy Transgranicznej. Tworzymy wspólną PL-CZ Grupę roboczą. </a:t>
            </a:r>
            <a:br>
              <a:rPr lang="pl-PL" sz="2000">
                <a:latin typeface="Century Schoolbook"/>
              </a:rPr>
            </a:br>
            <a:r>
              <a:rPr lang="pl-PL" sz="2000">
                <a:latin typeface="Century Schoolbook"/>
              </a:rPr>
              <a:t>W ramach grupy roboczej w każdym roku odbywa się kilka spotkań, oraz bierzemy udział w posiedzeniach tej Komisji. 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pl-PL" sz="2000" u="sng">
                <a:latin typeface="Century Schoolbook"/>
              </a:rPr>
              <a:t>„EUREGIO PL-CZ” </a:t>
            </a:r>
            <a:r>
              <a:rPr lang="pl-PL" sz="2000">
                <a:latin typeface="Century Schoolbook"/>
              </a:rPr>
              <a:t>– pierwszy projekt 6 euroregionów. 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pl-PL" sz="2000" u="sng">
                <a:latin typeface="Century Schoolbook"/>
              </a:rPr>
              <a:t>Forum Polskich Regionów Granicznych</a:t>
            </a:r>
            <a:r>
              <a:rPr lang="pl-PL" sz="2000">
                <a:latin typeface="Century Schoolbook"/>
              </a:rPr>
              <a:t>. Strony polskie Euroregionów </a:t>
            </a:r>
            <a:br>
              <a:rPr lang="pl-PL" sz="2000">
                <a:latin typeface="Century Schoolbook"/>
              </a:rPr>
            </a:br>
            <a:r>
              <a:rPr lang="pl-PL" sz="2000">
                <a:latin typeface="Century Schoolbook"/>
              </a:rPr>
              <a:t>z pogranicza polsko-czeskiego współpracują z pozostałymi euroregionami na terenie Polski w ramach Forum Polskich Regionów Granicznych.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pl-PL" sz="2000">
                <a:latin typeface="Century Schoolbook"/>
              </a:rPr>
              <a:t>różnego rodzaju platform współpracy euroregionalnej tworzonych na poziomie danego euroregionu lub grup euroregionów np. </a:t>
            </a:r>
            <a:br>
              <a:rPr lang="pl-PL" sz="2000">
                <a:latin typeface="Century Schoolbook"/>
              </a:rPr>
            </a:br>
            <a:r>
              <a:rPr lang="pl-PL" sz="2000">
                <a:latin typeface="Century Schoolbook"/>
              </a:rPr>
              <a:t>w formie Grup roboczych powoływanych do rozwiązywania konkretnych problemów czy zagadnień  transgranicznych,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88" y="549275"/>
            <a:ext cx="8569325" cy="63341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200" b="1" dirty="0" smtClean="0">
                <a:solidFill>
                  <a:srgbClr val="000099"/>
                </a:solidFill>
              </a:rPr>
              <a:t>Efekty Współpracy </a:t>
            </a:r>
            <a:r>
              <a:rPr lang="pl-PL" sz="3200" b="1" dirty="0" err="1" smtClean="0">
                <a:solidFill>
                  <a:srgbClr val="000099"/>
                </a:solidFill>
              </a:rPr>
              <a:t>Euroregionalnej</a:t>
            </a:r>
            <a:endParaRPr lang="pl-PL" sz="3200" b="1" dirty="0">
              <a:solidFill>
                <a:srgbClr val="000099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341438"/>
            <a:ext cx="487045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34938" y="1196975"/>
            <a:ext cx="8253412" cy="2016125"/>
          </a:xfrm>
        </p:spPr>
        <p:txBody>
          <a:bodyPr/>
          <a:lstStyle/>
          <a:p>
            <a:pPr algn="just"/>
            <a:r>
              <a:rPr lang="pl-PL" sz="2000" smtClean="0"/>
              <a:t>Efekty współpracy euroregionalnej osiągamy poprzez wspieranie różnorodnych działań o charakterze transgranicznym, począwszy od budowy nowych przejść granicznych i infrastruktury komunikacyjnej, profilaktyce zagrożeń, czy wspólnych oczyszczalni ścieków, </a:t>
            </a:r>
            <a:br>
              <a:rPr lang="pl-PL" sz="2000" smtClean="0"/>
            </a:br>
            <a:r>
              <a:rPr lang="pl-PL" sz="2000" smtClean="0"/>
              <a:t>a skończywszy na organizacji imprez o charakterze gospodarczym, kulturalnym, turystycznym itp.</a:t>
            </a:r>
          </a:p>
        </p:txBody>
      </p:sp>
      <p:pic>
        <p:nvPicPr>
          <p:cNvPr id="1027" name="Picture 3" descr="D:\367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12743" y="5157192"/>
            <a:ext cx="2007261" cy="1340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D:\Steve-London-Marathon-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71553" y="5148619"/>
            <a:ext cx="2016224" cy="1340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567738" cy="6334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pl-PL" sz="2800" b="1" cap="none" smtClean="0">
                <a:solidFill>
                  <a:srgbClr val="000099"/>
                </a:solidFill>
              </a:rPr>
              <a:t>EFEKTY WSPÓŁPRACY EUROREGIONALNEJ</a:t>
            </a:r>
          </a:p>
        </p:txBody>
      </p:sp>
      <p:pic>
        <p:nvPicPr>
          <p:cNvPr id="10" name="Obraz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645024"/>
            <a:ext cx="2016224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284984"/>
            <a:ext cx="2088232" cy="1566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D:\3064831-bicycle-road-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07704" y="4437112"/>
            <a:ext cx="2281717" cy="1516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Obraz 1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645024"/>
            <a:ext cx="208823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888" y="5157788"/>
            <a:ext cx="252095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6334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pl-PL" sz="2800" b="1" cap="none" smtClean="0">
                <a:solidFill>
                  <a:srgbClr val="000099"/>
                </a:solidFill>
              </a:rPr>
              <a:t>EFEKTY WSPÓŁPRACY EUROREGIONALNEJ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850" y="1196975"/>
            <a:ext cx="8064500" cy="5472113"/>
          </a:xfrm>
        </p:spPr>
        <p:txBody>
          <a:bodyPr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pl-PL" sz="2000" b="1" dirty="0" smtClean="0"/>
              <a:t>W działaniach euroregionów </a:t>
            </a:r>
            <a:r>
              <a:rPr lang="pl-PL" sz="2000" b="1" dirty="0"/>
              <a:t>można wyróżnić konkretne </a:t>
            </a:r>
            <a:r>
              <a:rPr lang="pl-PL" sz="2000" b="1" dirty="0" smtClean="0"/>
              <a:t>      obszary</a:t>
            </a:r>
            <a:r>
              <a:rPr lang="pl-PL" sz="2000" b="1" dirty="0"/>
              <a:t>, są to</a:t>
            </a:r>
            <a:r>
              <a:rPr lang="pl-PL" sz="2000" b="1" dirty="0" smtClean="0"/>
              <a:t>:</a:t>
            </a:r>
          </a:p>
          <a:p>
            <a:pPr marL="0" indent="0" algn="just" fontAlgn="auto">
              <a:spcAft>
                <a:spcPts val="0"/>
              </a:spcAft>
              <a:buFont typeface="Wingdings"/>
              <a:buNone/>
              <a:defRPr/>
            </a:pPr>
            <a:endParaRPr lang="pl-PL" sz="700" b="1" dirty="0" smtClean="0"/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l-PL" sz="2000" dirty="0"/>
              <a:t>Ułatwianie samorządom gminnym i mieszkańcom dostępu do funduszy </a:t>
            </a:r>
            <a:r>
              <a:rPr lang="pl-PL" sz="2000" dirty="0" smtClean="0"/>
              <a:t>Unii Europejskiej </a:t>
            </a:r>
            <a:r>
              <a:rPr lang="pl-PL" sz="2000" dirty="0"/>
              <a:t>i umożliwianie realizacji projektów przekraczających granicę </a:t>
            </a:r>
            <a:r>
              <a:rPr lang="pl-PL" sz="2000" dirty="0" smtClean="0"/>
              <a:t>jednego kraju</a:t>
            </a:r>
            <a:r>
              <a:rPr lang="pl-PL" sz="2000" dirty="0"/>
              <a:t>. Dotyczy to zarówno projektów „twardych” (głównie infrastrukturalnych), </a:t>
            </a:r>
            <a:r>
              <a:rPr lang="pl-PL" sz="2000" dirty="0" smtClean="0"/>
              <a:t>jak </a:t>
            </a:r>
            <a:br>
              <a:rPr lang="pl-PL" sz="2000" dirty="0" smtClean="0"/>
            </a:br>
            <a:r>
              <a:rPr lang="pl-PL" sz="2000" dirty="0" smtClean="0"/>
              <a:t>i „miękkich</a:t>
            </a:r>
            <a:r>
              <a:rPr lang="pl-PL" sz="2000" dirty="0"/>
              <a:t>” (głównie o charakterze społecznym, tzn. oświatowych, imprez </a:t>
            </a:r>
            <a:r>
              <a:rPr lang="pl-PL" sz="2000" dirty="0" smtClean="0"/>
              <a:t>sportowych itp</a:t>
            </a:r>
            <a:r>
              <a:rPr lang="pl-PL" sz="2000" dirty="0"/>
              <a:t>.).</a:t>
            </a:r>
          </a:p>
        </p:txBody>
      </p:sp>
      <p:pic>
        <p:nvPicPr>
          <p:cNvPr id="28675" name="Picture 3" descr="D:\Growth and Jobs + EU Fla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6138" y="4138613"/>
            <a:ext cx="408305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D:\220245-publimedia-shuttersto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43608" y="4268688"/>
            <a:ext cx="2915450" cy="2186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Jana - Konferencja\seminar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868144" y="3512909"/>
            <a:ext cx="2459277" cy="16442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34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pl-PL" sz="2800" b="1" cap="none" smtClean="0">
                <a:solidFill>
                  <a:srgbClr val="000099"/>
                </a:solidFill>
              </a:rPr>
              <a:t>EFEKTY WSPÓŁPRACY EUROREGIONALNEJ</a:t>
            </a:r>
          </a:p>
        </p:txBody>
      </p:sp>
      <p:sp>
        <p:nvSpPr>
          <p:cNvPr id="29699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0825" y="1196975"/>
            <a:ext cx="8137525" cy="5472113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pl-PL" sz="2000" smtClean="0"/>
              <a:t>Prowadzenie promocji turystycznej obszarów transgranicznych, np. wspólna promocja walorów turystycznych. W euroregionach organizowane są wspólne wystawy, targi, pokazy osiągnięć, transgraniczne warsztaty i seminaria, wymiana osiągnięć gospodarczych i naukowych, czynione są próby wspólnego badania rynku i wdrażania strategii marketingowych.</a:t>
            </a:r>
          </a:p>
        </p:txBody>
      </p:sp>
      <p:pic>
        <p:nvPicPr>
          <p:cNvPr id="10" name="Picture 2" descr="D:\Business-Base-2-530x3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4376" y="3573016"/>
            <a:ext cx="3351532" cy="22322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9" name="Picture 5" descr="D:\berlin-tourism-fa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40532" y="4509120"/>
            <a:ext cx="2815644" cy="1872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34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pl-PL" sz="2800" b="1" cap="none" smtClean="0">
                <a:solidFill>
                  <a:srgbClr val="000099"/>
                </a:solidFill>
              </a:rPr>
              <a:t>EFEKTY WSPÓŁPRACY EUROREGIONALNEJ</a:t>
            </a:r>
          </a:p>
        </p:txBody>
      </p:sp>
      <p:sp>
        <p:nvSpPr>
          <p:cNvPr id="30722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0825" y="1196975"/>
            <a:ext cx="8137525" cy="5472113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pl-PL" sz="2000" smtClean="0"/>
              <a:t>Udział w tworzeniu ponadgranicznych koncepcji rozwoju. </a:t>
            </a:r>
            <a:br>
              <a:rPr lang="pl-PL" sz="2000" smtClean="0"/>
            </a:br>
            <a:r>
              <a:rPr lang="pl-PL" sz="2000" smtClean="0"/>
              <a:t>W ramach struktur euroregionów ma miejsce wspólne planowanie przestrzenne i wspieranie projektów dotyczących rozbudowy </a:t>
            </a:r>
            <a:br>
              <a:rPr lang="pl-PL" sz="2000" smtClean="0"/>
            </a:br>
            <a:r>
              <a:rPr lang="pl-PL" sz="2000" smtClean="0"/>
              <a:t>i modernizacji infrastruktury technicznej.</a:t>
            </a:r>
          </a:p>
        </p:txBody>
      </p:sp>
      <p:pic>
        <p:nvPicPr>
          <p:cNvPr id="5" name="Picture 3" descr="D:\londyn-2012-olympijsky-park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9552" y="2852936"/>
            <a:ext cx="3000334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il_fi" descr="http://www.beskidzka24.pl/pliki/artykuly/1338995695011779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852936"/>
            <a:ext cx="439248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437112"/>
            <a:ext cx="2543397" cy="1907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D:\slid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454400"/>
            <a:ext cx="790575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34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pl-PL" sz="2800" b="1" cap="none" smtClean="0">
                <a:solidFill>
                  <a:srgbClr val="000099"/>
                </a:solidFill>
              </a:rPr>
              <a:t>EFEKTY WSPÓŁPRACY EUROREGIONALNEJ</a:t>
            </a:r>
          </a:p>
        </p:txBody>
      </p:sp>
      <p:sp>
        <p:nvSpPr>
          <p:cNvPr id="31747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0825" y="1196975"/>
            <a:ext cx="7993063" cy="5472113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pl-PL" sz="2000" smtClean="0"/>
              <a:t>Wspieranie transgranicznych przedsięwzięć z zakresu ochrony środowiska.</a:t>
            </a:r>
          </a:p>
        </p:txBody>
      </p:sp>
      <p:pic>
        <p:nvPicPr>
          <p:cNvPr id="3085" name="Picture 13" descr="D:\standard_Ecology_&amp;_Tree_Planting_Proje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8430" y="2132856"/>
            <a:ext cx="1852367" cy="1389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D:\naomi_plamer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99296" y="2132856"/>
            <a:ext cx="1872208" cy="1407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Obraz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2944" y="2132856"/>
            <a:ext cx="2001819" cy="1358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Obraz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132856"/>
            <a:ext cx="187220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34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pl-PL" sz="2800" b="1" cap="none" smtClean="0">
                <a:solidFill>
                  <a:srgbClr val="000099"/>
                </a:solidFill>
              </a:rPr>
              <a:t>EFEKTY WSPÓŁPRACY EUROREGIONALNEJ</a:t>
            </a:r>
          </a:p>
        </p:txBody>
      </p:sp>
      <p:sp>
        <p:nvSpPr>
          <p:cNvPr id="32770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0825" y="1196975"/>
            <a:ext cx="8497888" cy="5472113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pl-PL" sz="2000" smtClean="0"/>
              <a:t>Integrowanie działań w dziedzinie nauki, oświaty, wychowania </a:t>
            </a:r>
            <a:br>
              <a:rPr lang="pl-PL" sz="2000" smtClean="0"/>
            </a:br>
            <a:r>
              <a:rPr lang="pl-PL" sz="2000" smtClean="0"/>
              <a:t>i kultury, a przez to sprzyjanie rozwojowi stosunków </a:t>
            </a:r>
            <a:br>
              <a:rPr lang="pl-PL" sz="2000" smtClean="0"/>
            </a:br>
            <a:r>
              <a:rPr lang="pl-PL" sz="2000" smtClean="0"/>
              <a:t>i pogłębianiu więzi międzyludzkich, a także prowadzenie działalności na rzecz integracji europejskiej. Przykładami konkretnych efektów współpracy w tej dziedzinie jest tworzenie np. „Podręczników do edukacji regionalnej”, wspólne gry edukacyjne, wspólne konferencje naukowe, wspólne publikacje poświęcone problematyce PL-CZ.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778250"/>
            <a:ext cx="28289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429000"/>
            <a:ext cx="2480931" cy="1860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509120"/>
            <a:ext cx="2512604" cy="1747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rgbClr val="000099"/>
                </a:solidFill>
              </a:rPr>
              <a:t>Współpraca Transgraniczna </a:t>
            </a:r>
            <a:endParaRPr lang="pl-PL" sz="3300" b="1" dirty="0">
              <a:solidFill>
                <a:srgbClr val="336699"/>
              </a:solidFill>
            </a:endParaRPr>
          </a:p>
        </p:txBody>
      </p:sp>
      <p:sp>
        <p:nvSpPr>
          <p:cNvPr id="15362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850" y="1052513"/>
            <a:ext cx="8424863" cy="561657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pl-PL" sz="2200" smtClean="0"/>
              <a:t>Na rozwój współpracy na obszarach przygranicznych duży wpływ wywarły inicjatywy społeczności lokalnych, jak również zmiana znaczenia granicy. </a:t>
            </a:r>
          </a:p>
          <a:p>
            <a:pPr marL="0" indent="0" algn="just">
              <a:buFont typeface="Wingdings" pitchFamily="2" charset="2"/>
              <a:buNone/>
            </a:pPr>
            <a:r>
              <a:rPr lang="pl-PL" sz="2200" smtClean="0"/>
              <a:t>W przeszłości granica oznaczała koniec terytorium i początek obszaru „obcego”.</a:t>
            </a:r>
          </a:p>
          <a:p>
            <a:pPr marL="0" indent="0" algn="just">
              <a:buFont typeface="Wingdings" pitchFamily="2" charset="2"/>
              <a:buNone/>
            </a:pPr>
            <a:r>
              <a:rPr lang="pl-PL" sz="2200" smtClean="0"/>
              <a:t>W dzisiejszym świecie granica przestaje być postrzegana jako bariera oddzielająca od siebie poszczególne kraje, a staje się  wręcz postrzegana jako możliwość „szerszej” współpracy na granicy.  </a:t>
            </a:r>
          </a:p>
          <a:p>
            <a:pPr marL="0" indent="0" algn="just">
              <a:buFont typeface="Wingdings" pitchFamily="2" charset="2"/>
              <a:buNone/>
            </a:pPr>
            <a:endParaRPr lang="pl-PL" smtClean="0"/>
          </a:p>
          <a:p>
            <a:pPr marL="0" indent="0" algn="just">
              <a:buFont typeface="Wingdings" pitchFamily="2" charset="2"/>
              <a:buNone/>
            </a:pPr>
            <a:endParaRPr lang="pl-PL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4437063"/>
            <a:ext cx="3529012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kolejow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63688" y="4725144"/>
            <a:ext cx="2913316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34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pl-PL" sz="2800" cap="none" smtClean="0">
                <a:solidFill>
                  <a:srgbClr val="000099"/>
                </a:solidFill>
              </a:rPr>
              <a:t>EFEKTY WSPÓŁPRACY EUROREGIONALNEJ</a:t>
            </a:r>
          </a:p>
        </p:txBody>
      </p:sp>
      <p:sp>
        <p:nvSpPr>
          <p:cNvPr id="33795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0825" y="1196975"/>
            <a:ext cx="8137525" cy="5472113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pl-PL" sz="2000" smtClean="0"/>
              <a:t>Prowadzenie działań zmierzających do poprawy komunikacji </a:t>
            </a:r>
            <a:br>
              <a:rPr lang="pl-PL" sz="2000" smtClean="0"/>
            </a:br>
            <a:r>
              <a:rPr lang="pl-PL" sz="2000" smtClean="0"/>
              <a:t>w ramach euroregionu m.in. poprzez: budowę mostów oraz kładek, budowę dróg, uruchamianie nowych przejść granicznych, zagospodarowywanie szlaków kolejowych, czy rozwój sieci ścieżek rowerowych.</a:t>
            </a:r>
          </a:p>
        </p:txBody>
      </p:sp>
      <p:pic>
        <p:nvPicPr>
          <p:cNvPr id="3082" name="Picture 10" descr="D:\4da5e9d805713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08104" y="2492896"/>
            <a:ext cx="3168352" cy="195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Obraz 6" descr=" - dsc05671_[400x300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933056"/>
            <a:ext cx="2664296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l_fi" descr="http://okoko.net.pl/wp-content/uploads/2009/08/raclawice_plakat20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924944"/>
            <a:ext cx="2088232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D:\czeskawspolpracabeznapis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4076700"/>
            <a:ext cx="2160588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0" y="2565400"/>
            <a:ext cx="6462713" cy="20161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>
                <a:solidFill>
                  <a:srgbClr val="000099"/>
                </a:solidFill>
              </a:rPr>
              <a:t>PROJEKT </a:t>
            </a:r>
            <a:r>
              <a:rPr lang="pl-PL" sz="3200" dirty="0" smtClean="0">
                <a:solidFill>
                  <a:srgbClr val="000099"/>
                </a:solidFill>
              </a:rPr>
              <a:t>„EUREGIO PL-CZ”</a:t>
            </a:r>
            <a:r>
              <a:rPr lang="pl-PL" sz="3200" dirty="0">
                <a:solidFill>
                  <a:srgbClr val="000099"/>
                </a:solidFill>
              </a:rPr>
              <a:t/>
            </a:r>
            <a:br>
              <a:rPr lang="pl-PL" sz="3200" dirty="0">
                <a:solidFill>
                  <a:srgbClr val="000099"/>
                </a:solidFill>
              </a:rPr>
            </a:br>
            <a:endParaRPr lang="pl-PL" dirty="0">
              <a:solidFill>
                <a:srgbClr val="000099"/>
              </a:solidFill>
            </a:endParaRPr>
          </a:p>
        </p:txBody>
      </p:sp>
      <p:sp>
        <p:nvSpPr>
          <p:cNvPr id="34819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2286000" y="5153025"/>
            <a:ext cx="6172200" cy="1371600"/>
          </a:xfrm>
        </p:spPr>
        <p:txBody>
          <a:bodyPr/>
          <a:lstStyle/>
          <a:p>
            <a:pPr algn="ctr"/>
            <a:r>
              <a:rPr lang="pl-PL" sz="2800" smtClean="0">
                <a:solidFill>
                  <a:srgbClr val="336699"/>
                </a:solidFill>
              </a:rPr>
              <a:t>czyli poznajemy euroregiony na polsko-czeskim pograniczu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4663" y="3175"/>
            <a:ext cx="7318375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6334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300" b="1" dirty="0" smtClean="0">
                <a:solidFill>
                  <a:srgbClr val="000099"/>
                </a:solidFill>
              </a:rPr>
              <a:t>Czemu taki projekt?</a:t>
            </a:r>
            <a:endParaRPr lang="pl-PL" sz="3300" b="1" dirty="0">
              <a:solidFill>
                <a:srgbClr val="000099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19304" y="1196752"/>
            <a:ext cx="3833536" cy="4399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843" name="Symbol zastępczy zawartości 2"/>
          <p:cNvSpPr txBox="1">
            <a:spLocks/>
          </p:cNvSpPr>
          <p:nvPr/>
        </p:nvSpPr>
        <p:spPr bwMode="auto">
          <a:xfrm>
            <a:off x="250825" y="1331913"/>
            <a:ext cx="4249738" cy="52657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pl-PL" sz="1600">
                <a:latin typeface="Century Schoolbook"/>
              </a:rPr>
              <a:t>Doświadczenia naszych euroregionów </a:t>
            </a:r>
            <a:br>
              <a:rPr lang="pl-PL" sz="1600">
                <a:latin typeface="Century Schoolbook"/>
              </a:rPr>
            </a:br>
            <a:r>
              <a:rPr lang="pl-PL" sz="1600">
                <a:latin typeface="Century Schoolbook"/>
              </a:rPr>
              <a:t>z ostatnich 20 lat skłoniły nas do pewnych podsumowań i chęci zaprezentowania tego co udało nam się na przestrzeni lat osiągnąć dzięki woli i chęci wielu ludzi oraz finansowemu wsparciu Unii Europejskiej. </a:t>
            </a:r>
          </a:p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endParaRPr lang="pl-PL" sz="1600">
              <a:latin typeface="Century Schoolbook"/>
            </a:endParaRPr>
          </a:p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endParaRPr lang="pl-PL" sz="1600">
              <a:latin typeface="Century Schoolbook"/>
            </a:endParaRPr>
          </a:p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pl-PL" sz="1600">
                <a:latin typeface="Century Schoolbook"/>
              </a:rPr>
              <a:t>Projekt polega na wzajemnym poznawaniu specyfiki 6 Euroregionów funkcjonujących na pograniczu polsko-czeskim a także skorzystanie z wiedzy </a:t>
            </a:r>
            <a:br>
              <a:rPr lang="pl-PL" sz="1600">
                <a:latin typeface="Century Schoolbook"/>
              </a:rPr>
            </a:br>
            <a:r>
              <a:rPr lang="pl-PL" sz="1600">
                <a:latin typeface="Century Schoolbook"/>
              </a:rPr>
              <a:t>i doświadczenia bardziej rozwiniętych Euroregionów działających na innych pograniczach europejskich.</a:t>
            </a:r>
          </a:p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endParaRPr lang="pl-PL" sz="1700">
              <a:latin typeface="Century Schoolbook"/>
            </a:endParaRPr>
          </a:p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endParaRPr lang="pl-PL" sz="1600">
              <a:latin typeface="Century Schoolbook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9638" y="4876800"/>
            <a:ext cx="1681162" cy="143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6334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300" b="1" dirty="0" smtClean="0">
                <a:solidFill>
                  <a:srgbClr val="000099"/>
                </a:solidFill>
              </a:rPr>
              <a:t>Czemu taki projekt?</a:t>
            </a:r>
            <a:endParaRPr lang="pl-PL" sz="3300" b="1" dirty="0">
              <a:solidFill>
                <a:srgbClr val="000099"/>
              </a:solidFill>
            </a:endParaRPr>
          </a:p>
        </p:txBody>
      </p:sp>
      <p:pic>
        <p:nvPicPr>
          <p:cNvPr id="36866" name="Symbol zastępczy zawartości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35825" y="115888"/>
            <a:ext cx="1370013" cy="1169987"/>
          </a:xfrm>
          <a:ln>
            <a:solidFill>
              <a:schemeClr val="bg1"/>
            </a:solidFill>
          </a:ln>
        </p:spPr>
      </p:pic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50825" y="1331913"/>
            <a:ext cx="8137525" cy="5265737"/>
          </a:xfrm>
          <a:prstGeom prst="rect">
            <a:avLst/>
          </a:prstGeom>
          <a:ln>
            <a:noFill/>
          </a:ln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pl-PL" sz="1800" dirty="0"/>
              <a:t>Nasz projekt jest pierwszym tego typu przedsięwzięciem w Polsce</a:t>
            </a:r>
            <a:br>
              <a:rPr lang="pl-PL" sz="1800" dirty="0"/>
            </a:br>
            <a:r>
              <a:rPr lang="pl-PL" sz="1800" dirty="0"/>
              <a:t>i Czechach, gdzie aż 6 euroregionów PL-CZ pogranicza promuje współpracę transgraniczną, Fundusze Mikroprojektów wraz z ich beneficjentami oraz POWT </a:t>
            </a:r>
            <a:r>
              <a:rPr lang="pl-PL" sz="1800" dirty="0" err="1"/>
              <a:t>RCz</a:t>
            </a:r>
            <a:r>
              <a:rPr lang="pl-PL" sz="1800" dirty="0"/>
              <a:t>-RP. Dzięki realizacji tego projektu pierwszy raz na tak szeroką skalę pokażemy jak środki z UE stały się siłą napędową rozwoju współpracy transgranicznej na PL-CZ </a:t>
            </a:r>
            <a:r>
              <a:rPr lang="pl-PL" sz="1800" dirty="0" smtClean="0"/>
              <a:t>pograniczu.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pl-PL" sz="1800" dirty="0" smtClean="0"/>
              <a:t>Merytoryczna wymiana doświadczeń i najlepszych praktyk, analiza problemów i barier we współpracy transgranicznej oraz nawiązanie</a:t>
            </a:r>
            <a:br>
              <a:rPr lang="pl-PL" sz="1800" dirty="0" smtClean="0"/>
            </a:br>
            <a:r>
              <a:rPr lang="pl-PL" sz="1800" dirty="0" smtClean="0"/>
              <a:t>i zintensyfikowanie sieci kontaktów i wzajemnej współpracy będą stanowić podwaliny stabilnej i rzetelnej realizacji Programu PL-CZ </a:t>
            </a:r>
            <a:br>
              <a:rPr lang="pl-PL" sz="1800" dirty="0" smtClean="0"/>
            </a:br>
            <a:r>
              <a:rPr lang="pl-PL" sz="1800" dirty="0" smtClean="0"/>
              <a:t>w nowym okresie programowania 2014-2020.</a:t>
            </a:r>
          </a:p>
          <a:p>
            <a:pPr algn="just" fontAlgn="auto">
              <a:spcAft>
                <a:spcPts val="0"/>
              </a:spcAft>
              <a:defRPr/>
            </a:pPr>
            <a:endParaRPr lang="pl-PL" sz="700" dirty="0" smtClean="0"/>
          </a:p>
          <a:p>
            <a:pPr marL="0" indent="0" algn="just" fontAlgn="auto">
              <a:spcAft>
                <a:spcPts val="0"/>
              </a:spcAft>
              <a:buFont typeface="Wingdings"/>
              <a:buNone/>
              <a:defRPr/>
            </a:pPr>
            <a:endParaRPr lang="pl-PL" sz="1800" dirty="0" smtClean="0"/>
          </a:p>
          <a:p>
            <a:pPr marL="0" indent="0" algn="just" fontAlgn="auto">
              <a:spcAft>
                <a:spcPts val="0"/>
              </a:spcAft>
              <a:buFont typeface="Wingdings"/>
              <a:buNone/>
              <a:defRPr/>
            </a:pPr>
            <a:endParaRPr lang="pl-PL" sz="1800" dirty="0"/>
          </a:p>
          <a:p>
            <a:pPr algn="just" fontAlgn="auto">
              <a:spcAft>
                <a:spcPts val="0"/>
              </a:spcAft>
              <a:defRPr/>
            </a:pPr>
            <a:endParaRPr lang="pl-PL" sz="1700" dirty="0" smtClean="0"/>
          </a:p>
          <a:p>
            <a:pPr algn="just" fontAlgn="auto">
              <a:spcAft>
                <a:spcPts val="0"/>
              </a:spcAft>
              <a:defRPr/>
            </a:pPr>
            <a:endParaRPr lang="pl-PL" sz="1600" dirty="0"/>
          </a:p>
        </p:txBody>
      </p:sp>
      <p:pic>
        <p:nvPicPr>
          <p:cNvPr id="36868" name="Picture 4" descr="C:\Users\PC\Desktop\Jana - Konferencja\EP-7011599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4867275"/>
            <a:ext cx="245903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C:\Users\PC\Desktop\Jana - Konferencja\EP-70115993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872038"/>
            <a:ext cx="1951037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6334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300" b="1" dirty="0">
                <a:solidFill>
                  <a:srgbClr val="000099"/>
                </a:solidFill>
              </a:rPr>
              <a:t>Cele projektu</a:t>
            </a:r>
          </a:p>
        </p:txBody>
      </p:sp>
      <p:pic>
        <p:nvPicPr>
          <p:cNvPr id="37890" name="Symbol zastępczy zawartości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35825" y="115888"/>
            <a:ext cx="1370013" cy="1169987"/>
          </a:xfrm>
          <a:ln>
            <a:solidFill>
              <a:schemeClr val="bg1"/>
            </a:solidFill>
          </a:ln>
        </p:spPr>
      </p:pic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50825" y="1331913"/>
            <a:ext cx="8424863" cy="526573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pl-PL" b="1">
                <a:latin typeface="Century Schoolbook"/>
              </a:rPr>
              <a:t>Głównym celem projektu </a:t>
            </a:r>
            <a:r>
              <a:rPr lang="pl-PL">
                <a:latin typeface="Century Schoolbook"/>
              </a:rPr>
              <a:t>jest pogłębienie wzajemnej współpracy oraz zdobywanie nowych doświadczeń przez Euroregiony na PL-CZ pograniczu, które stanowić będą podstawę do przygotowania na przyszły okres programowania po 2013 roku.</a:t>
            </a:r>
          </a:p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pl-PL" sz="600">
              <a:latin typeface="Century Schoolbook"/>
            </a:endParaRPr>
          </a:p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pl-PL">
                <a:latin typeface="Century Schoolbook"/>
              </a:rPr>
              <a:t>Celem projektu jest również dążenie do poprawy warunków realizowanej współpracy transgranicznej euroregionów PL-CZ i postrzegania jej jako modelowej, a także promocja tej współpracy rozumianej całościowo w PL </a:t>
            </a:r>
            <a:br>
              <a:rPr lang="pl-PL">
                <a:latin typeface="Century Schoolbook"/>
              </a:rPr>
            </a:br>
            <a:r>
              <a:rPr lang="pl-PL">
                <a:latin typeface="Century Schoolbook"/>
              </a:rPr>
              <a:t>i CZ  jak również poza tymi granicami tj. w obrębie Unii Europejskiej.</a:t>
            </a:r>
          </a:p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pl-PL">
              <a:latin typeface="Century Schoolbook"/>
            </a:endParaRPr>
          </a:p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endParaRPr lang="pl-PL" sz="1700">
              <a:latin typeface="Century Schoolbook"/>
            </a:endParaRPr>
          </a:p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endParaRPr lang="pl-PL" sz="1600">
              <a:latin typeface="Century Schoolbook"/>
            </a:endParaRPr>
          </a:p>
        </p:txBody>
      </p:sp>
      <p:pic>
        <p:nvPicPr>
          <p:cNvPr id="10242" name="Picture 2" descr="C:\Users\PC\Desktop\Jana - Konferencja\WEFstudytour2012_940x300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60227" y="4534135"/>
            <a:ext cx="5719489" cy="1825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6334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300" b="1" dirty="0">
                <a:solidFill>
                  <a:srgbClr val="000099"/>
                </a:solidFill>
              </a:rPr>
              <a:t>Cele projektu</a:t>
            </a:r>
          </a:p>
        </p:txBody>
      </p:sp>
      <p:pic>
        <p:nvPicPr>
          <p:cNvPr id="38914" name="Symbol zastępczy zawartości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35825" y="115888"/>
            <a:ext cx="1370013" cy="1169987"/>
          </a:xfrm>
          <a:ln>
            <a:solidFill>
              <a:schemeClr val="bg1"/>
            </a:solidFill>
          </a:ln>
        </p:spPr>
      </p:pic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50825" y="1331913"/>
            <a:ext cx="8137525" cy="526573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pl-PL" b="1">
                <a:latin typeface="Century Schoolbook"/>
              </a:rPr>
              <a:t>Cele szczegółowe projektu to:</a:t>
            </a:r>
          </a:p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endParaRPr lang="pl-PL" sz="600">
              <a:latin typeface="Century Schoolbook"/>
            </a:endParaRPr>
          </a:p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pl-PL" sz="1900">
                <a:latin typeface="Century Schoolbook"/>
              </a:rPr>
              <a:t>wzajemne poznanie euroregionów PL-CZ i ich działalności, zintensyfikowanie wzajemnej współpracy w celu zbudowania wzajemnego zaufania,</a:t>
            </a:r>
          </a:p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pl-PL" sz="600">
              <a:latin typeface="Century Schoolbook"/>
            </a:endParaRPr>
          </a:p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pl-PL" sz="1900">
                <a:latin typeface="Century Schoolbook"/>
              </a:rPr>
              <a:t>skorzystanie z nowych doświadczeń rozwiniętych regionów zagranicznych oraz wykorzystanie ich w kształtowaniu kierunków współpracy po 2013,</a:t>
            </a:r>
          </a:p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pl-PL" sz="600">
              <a:latin typeface="Century Schoolbook"/>
            </a:endParaRPr>
          </a:p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pl-PL" sz="1900">
                <a:latin typeface="Century Schoolbook"/>
              </a:rPr>
              <a:t>zdefiniowanie problemów będących barierą dla dynamizmu współpracy transgranicznej, zwiększenie świadomości oraz wiedzy nt. możliwości </a:t>
            </a:r>
            <a:br>
              <a:rPr lang="pl-PL" sz="1900">
                <a:latin typeface="Century Schoolbook"/>
              </a:rPr>
            </a:br>
            <a:r>
              <a:rPr lang="pl-PL" sz="1900">
                <a:latin typeface="Century Schoolbook"/>
              </a:rPr>
              <a:t>i efektów współpracy transgranicznej,</a:t>
            </a:r>
          </a:p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pl-PL" sz="600">
              <a:latin typeface="Century Schoolbook"/>
            </a:endParaRPr>
          </a:p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pl-PL" sz="1900">
                <a:latin typeface="Century Schoolbook"/>
              </a:rPr>
              <a:t>dążenie do aktywizacji PL-CZ Komisji Międzyrządowej.</a:t>
            </a:r>
          </a:p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pl-PL">
              <a:latin typeface="Century Schoolbook"/>
            </a:endParaRPr>
          </a:p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endParaRPr lang="pl-PL" sz="1700">
              <a:latin typeface="Century Schoolbook"/>
            </a:endParaRPr>
          </a:p>
          <a:p>
            <a:pPr marL="273050" indent="-27305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endParaRPr lang="pl-PL" sz="1600">
              <a:latin typeface="Century Schoolbook"/>
            </a:endParaRPr>
          </a:p>
        </p:txBody>
      </p:sp>
      <p:pic>
        <p:nvPicPr>
          <p:cNvPr id="38916" name="Picture 2" descr="C:\Users\PC\Desktop\Jana - Konferencja\globe-net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7675" y="4797425"/>
            <a:ext cx="190976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D:\time_management.jpg"/>
          <p:cNvPicPr>
            <a:picLocks noChangeAspect="1" noChangeArrowheads="1"/>
          </p:cNvPicPr>
          <p:nvPr/>
        </p:nvPicPr>
        <p:blipFill>
          <a:blip r:embed="rId2"/>
          <a:srcRect b="6889"/>
          <a:stretch>
            <a:fillRect/>
          </a:stretch>
        </p:blipFill>
        <p:spPr bwMode="auto">
          <a:xfrm>
            <a:off x="3059113" y="2828925"/>
            <a:ext cx="5691187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6334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300" b="1" dirty="0" smtClean="0">
                <a:solidFill>
                  <a:srgbClr val="000099"/>
                </a:solidFill>
              </a:rPr>
              <a:t>Czas trwania projektu</a:t>
            </a:r>
            <a:endParaRPr lang="pl-PL" sz="3300" b="1" dirty="0">
              <a:solidFill>
                <a:srgbClr val="000099"/>
              </a:solidFill>
            </a:endParaRPr>
          </a:p>
        </p:txBody>
      </p:sp>
      <p:pic>
        <p:nvPicPr>
          <p:cNvPr id="39939" name="Symbol zastępczy zawartości 4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235825" y="115888"/>
            <a:ext cx="1370013" cy="1169987"/>
          </a:xfrm>
          <a:ln>
            <a:solidFill>
              <a:schemeClr val="bg1"/>
            </a:solidFill>
          </a:ln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95288" y="1196975"/>
            <a:ext cx="7993062" cy="547211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sz="2000" dirty="0"/>
              <a:t>Termin rozpoczęcia rzeczowej realizacji projektu: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pl-PL" sz="2000" b="1" dirty="0" smtClean="0"/>
              <a:t>01.01.2012</a:t>
            </a:r>
            <a:endParaRPr lang="pl-PL" sz="2000" dirty="0"/>
          </a:p>
          <a:p>
            <a:pPr fontAlgn="auto">
              <a:spcAft>
                <a:spcPts val="0"/>
              </a:spcAft>
              <a:defRPr/>
            </a:pPr>
            <a:r>
              <a:rPr lang="pl-PL" sz="2000" dirty="0"/>
              <a:t>Termin zakończenia rzeczowej realizacji </a:t>
            </a:r>
            <a:r>
              <a:rPr lang="pl-PL" sz="2000" dirty="0" smtClean="0"/>
              <a:t>projektu:</a:t>
            </a:r>
            <a:endParaRPr lang="pl-PL" sz="2000" dirty="0"/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pl-PL" sz="2000" b="1" dirty="0" smtClean="0"/>
              <a:t>31.12.2014</a:t>
            </a:r>
            <a:endParaRPr lang="pl-PL" sz="2000" b="1" dirty="0"/>
          </a:p>
          <a:p>
            <a:pPr fontAlgn="auto">
              <a:spcAft>
                <a:spcPts val="0"/>
              </a:spcAft>
              <a:defRPr/>
            </a:pPr>
            <a:r>
              <a:rPr lang="pl-PL" sz="2000" dirty="0"/>
              <a:t>Czas trwania projektu (w miesiącach):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pl-PL" sz="2000" b="1" dirty="0"/>
              <a:t>36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endParaRPr lang="pl-PL" sz="2000" dirty="0" smtClean="0"/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pl-PL" sz="2000" dirty="0" smtClean="0"/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6334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300" b="1" dirty="0" smtClean="0">
                <a:solidFill>
                  <a:srgbClr val="000099"/>
                </a:solidFill>
              </a:rPr>
              <a:t> Partnerzy Projektu</a:t>
            </a:r>
            <a:endParaRPr lang="pl-PL" sz="3300" b="1" dirty="0">
              <a:solidFill>
                <a:srgbClr val="000099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95288" y="1196975"/>
            <a:ext cx="7993062" cy="547211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endParaRPr lang="pl-PL" sz="2000" dirty="0" smtClean="0"/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pl-PL" sz="2000" dirty="0" smtClean="0"/>
          </a:p>
          <a:p>
            <a:pPr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pl-PL" sz="2000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79512" y="1196752"/>
          <a:ext cx="8424936" cy="3232093"/>
        </p:xfrm>
        <a:graphic>
          <a:graphicData uri="http://schemas.openxmlformats.org/drawingml/2006/table">
            <a:tbl>
              <a:tblPr>
                <a:effectLst>
                  <a:reflection blurRad="6350" stA="50000" endA="300" endPos="55500" dist="50800" dir="5400000" sy="-100000" algn="bl" rotWithShape="0"/>
                </a:effectLst>
                <a:tableStyleId>{8A107856-5554-42FB-B03E-39F5DBC370BA}</a:tableStyleId>
              </a:tblPr>
              <a:tblGrid>
                <a:gridCol w="410621"/>
                <a:gridCol w="2750081"/>
                <a:gridCol w="5264234"/>
              </a:tblGrid>
              <a:tr h="4169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/>
                        <a:t>1</a:t>
                      </a:r>
                      <a:endParaRPr lang="pl-PL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/>
                        <a:t>Euroregion Silesia PL </a:t>
                      </a:r>
                      <a:endParaRPr lang="pl-P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/>
                        <a:t>Stowarzyszenie Gmin Dorzecza Górnej Odry /Racibórz Partner Wiodący</a:t>
                      </a:r>
                      <a:endParaRPr lang="pl-PL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4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/>
                        <a:t>2</a:t>
                      </a:r>
                      <a:endParaRPr lang="pl-PL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 dirty="0"/>
                        <a:t>Euroregion Silesia CZ</a:t>
                      </a:r>
                      <a:endParaRPr lang="pl-P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/>
                        <a:t>Euroregion Silesia – CZ  / Opava </a:t>
                      </a:r>
                      <a:endParaRPr lang="pl-PL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4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/>
                        <a:t>3</a:t>
                      </a:r>
                      <a:endParaRPr lang="pl-PL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 dirty="0"/>
                        <a:t>Euroregion Nysa CZ</a:t>
                      </a:r>
                      <a:endParaRPr lang="pl-P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/>
                        <a:t>Euroregion Nisa / Liberec </a:t>
                      </a:r>
                      <a:endParaRPr lang="pl-PL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4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/>
                        <a:t>4</a:t>
                      </a:r>
                      <a:endParaRPr lang="pl-PL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 dirty="0"/>
                        <a:t>Euroregion Nysa PL</a:t>
                      </a:r>
                      <a:endParaRPr lang="pl-P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/>
                        <a:t>Stowarzyszenie Gmin Polskich Euroregionu Nysa / Jelenia Góra   </a:t>
                      </a:r>
                      <a:endParaRPr lang="pl-PL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8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/>
                        <a:t>5</a:t>
                      </a:r>
                      <a:endParaRPr lang="pl-PL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/>
                        <a:t>Euroregion </a:t>
                      </a:r>
                      <a:r>
                        <a:rPr lang="en-GB" sz="1200" b="1" dirty="0" err="1"/>
                        <a:t>Glacensis</a:t>
                      </a:r>
                      <a:r>
                        <a:rPr lang="en-GB" sz="1200" b="1" dirty="0"/>
                        <a:t> CZ</a:t>
                      </a:r>
                      <a:endParaRPr lang="pl-P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/>
                        <a:t>Euroregion Pomezí Čech, Moravy a Kladska - Euroregion Glacensis / Rychnov nad Kněžnou </a:t>
                      </a:r>
                      <a:endParaRPr lang="pl-PL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4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/>
                        <a:t>6</a:t>
                      </a:r>
                      <a:endParaRPr lang="pl-PL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/>
                        <a:t>Euroregion </a:t>
                      </a:r>
                      <a:r>
                        <a:rPr lang="en-GB" sz="1200" b="1" dirty="0" err="1"/>
                        <a:t>Glacensis</a:t>
                      </a:r>
                      <a:r>
                        <a:rPr lang="en-GB" sz="1200" b="1" dirty="0"/>
                        <a:t> PL</a:t>
                      </a:r>
                      <a:endParaRPr lang="pl-P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/>
                        <a:t>Stowarzyszenie Gmin Polskich Euroregionu </a:t>
                      </a:r>
                      <a:r>
                        <a:rPr lang="pl-PL" sz="1400" dirty="0" err="1"/>
                        <a:t>Glacensis</a:t>
                      </a:r>
                      <a:r>
                        <a:rPr lang="pl-PL" sz="1400" dirty="0"/>
                        <a:t> / Kłodzko </a:t>
                      </a:r>
                      <a:endParaRPr lang="pl-PL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4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/>
                        <a:t>7</a:t>
                      </a:r>
                      <a:endParaRPr lang="pl-PL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 dirty="0"/>
                        <a:t>Euroregion Pradziad CZ</a:t>
                      </a:r>
                      <a:endParaRPr lang="pl-P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/>
                        <a:t>Euroregion </a:t>
                      </a:r>
                      <a:r>
                        <a:rPr lang="pl-PL" sz="1400" dirty="0" err="1"/>
                        <a:t>Praděd</a:t>
                      </a:r>
                      <a:r>
                        <a:rPr lang="pl-PL" sz="1400" dirty="0"/>
                        <a:t> </a:t>
                      </a:r>
                      <a:r>
                        <a:rPr lang="pl-PL" sz="1400" dirty="0" smtClean="0"/>
                        <a:t>/ </a:t>
                      </a:r>
                      <a:r>
                        <a:rPr lang="pl-PL" sz="1400" dirty="0" err="1"/>
                        <a:t>Vrbno</a:t>
                      </a:r>
                      <a:r>
                        <a:rPr lang="pl-PL" sz="1400" dirty="0"/>
                        <a:t> pod </a:t>
                      </a:r>
                      <a:r>
                        <a:rPr lang="pl-PL" sz="1400" dirty="0" err="1"/>
                        <a:t>Pradědem</a:t>
                      </a:r>
                      <a:r>
                        <a:rPr lang="pl-PL" sz="1400" dirty="0"/>
                        <a:t> </a:t>
                      </a:r>
                      <a:endParaRPr lang="pl-PL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4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/>
                        <a:t>8</a:t>
                      </a:r>
                      <a:endParaRPr lang="pl-PL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 dirty="0"/>
                        <a:t>Euroregion Pradziad PL</a:t>
                      </a:r>
                      <a:endParaRPr lang="pl-P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/>
                        <a:t>Stowarzyszenie Gmin Polskich Euroregionu Pradziad /  Prudnik</a:t>
                      </a:r>
                      <a:endParaRPr lang="pl-PL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9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/>
                        <a:t>9</a:t>
                      </a:r>
                      <a:endParaRPr lang="pl-PL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 dirty="0"/>
                        <a:t>Euroregion Śląsk Cieszyński CZ</a:t>
                      </a:r>
                      <a:endParaRPr lang="pl-P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/>
                        <a:t>Regionální sdružení územní spolupráce Těšínského Slezska  / Český Těšín </a:t>
                      </a:r>
                      <a:endParaRPr lang="pl-PL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9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/>
                        <a:t>10</a:t>
                      </a:r>
                      <a:endParaRPr lang="pl-PL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52090" algn="ctr"/>
                          <a:tab pos="4951730" algn="l"/>
                        </a:tabLst>
                      </a:pPr>
                      <a:r>
                        <a:rPr lang="pl-PL" sz="1200" b="1" dirty="0"/>
                        <a:t>Euroregion Śląsk Cieszyński PL</a:t>
                      </a:r>
                      <a:endParaRPr lang="pl-P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52090" algn="ctr"/>
                          <a:tab pos="4951730" algn="l"/>
                        </a:tabLst>
                      </a:pPr>
                      <a:r>
                        <a:rPr lang="pl-PL" sz="1400"/>
                        <a:t>Stowarzyszenie Rozwoju i Współpracy Regionalnej „Olza” /  Cieszyn </a:t>
                      </a:r>
                      <a:endParaRPr lang="pl-PL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4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/>
                        <a:t>11</a:t>
                      </a:r>
                      <a:endParaRPr lang="pl-PL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1" dirty="0"/>
                        <a:t>Euroregion Beskidy CZ</a:t>
                      </a:r>
                      <a:endParaRPr lang="pl-PL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/>
                        <a:t>Region </a:t>
                      </a:r>
                      <a:r>
                        <a:rPr lang="pl-PL" sz="1400" dirty="0" err="1"/>
                        <a:t>Beskydy</a:t>
                      </a:r>
                      <a:r>
                        <a:rPr lang="pl-PL" sz="1400" dirty="0"/>
                        <a:t> / </a:t>
                      </a:r>
                      <a:r>
                        <a:rPr lang="pl-PL" sz="1400" dirty="0" err="1"/>
                        <a:t>Frýdek-Místek</a:t>
                      </a:r>
                      <a:endParaRPr lang="pl-PL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64" name="Symbol zastępczy zawartości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35825" y="115888"/>
            <a:ext cx="1370013" cy="1169987"/>
          </a:xfrm>
          <a:ln>
            <a:solidFill>
              <a:schemeClr val="bg1"/>
            </a:solidFill>
          </a:ln>
        </p:spPr>
      </p:pic>
      <p:pic>
        <p:nvPicPr>
          <p:cNvPr id="8" name="Obraz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216" y="5167072"/>
            <a:ext cx="2088232" cy="1591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6334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300" b="1" dirty="0" smtClean="0">
                <a:solidFill>
                  <a:srgbClr val="000099"/>
                </a:solidFill>
              </a:rPr>
              <a:t>Finansowanie Projektu</a:t>
            </a:r>
            <a:endParaRPr lang="pl-PL" sz="3300" b="1" dirty="0">
              <a:solidFill>
                <a:srgbClr val="000099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288" y="1196975"/>
            <a:ext cx="7993062" cy="547211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l-PL" sz="2000" dirty="0"/>
              <a:t>Całkowita wartość projektu zgodnie z umową: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pl-PL" sz="2000" b="1" dirty="0"/>
              <a:t>313 952,00 EUR</a:t>
            </a:r>
            <a:endParaRPr lang="pl-PL" sz="2000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l-PL" sz="2000" dirty="0"/>
              <a:t>Dofinansowanie z </a:t>
            </a:r>
            <a:r>
              <a:rPr lang="pl-PL" sz="2000" dirty="0" smtClean="0"/>
              <a:t>EFRR (85%):</a:t>
            </a:r>
            <a:endParaRPr lang="pl-PL" sz="2000" dirty="0"/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pl-PL" sz="2000" b="1" dirty="0"/>
              <a:t>266 858,47 EUR</a:t>
            </a:r>
            <a:endParaRPr lang="pl-PL" sz="2000" dirty="0"/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pl-PL" sz="2000" dirty="0" smtClean="0"/>
          </a:p>
          <a:p>
            <a:pPr marL="274320" indent="-27432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pl-PL" sz="2000" dirty="0"/>
          </a:p>
        </p:txBody>
      </p:sp>
      <p:pic>
        <p:nvPicPr>
          <p:cNvPr id="41987" name="Symbol zastępczy zawartości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115888"/>
            <a:ext cx="1370013" cy="11699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10" name="Wykres 9"/>
          <p:cNvGraphicFramePr>
            <a:graphicFrameLocks/>
          </p:cNvGraphicFramePr>
          <p:nvPr/>
        </p:nvGraphicFramePr>
        <p:xfrm>
          <a:off x="179512" y="2348880"/>
          <a:ext cx="6264696" cy="4999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Wykres 15"/>
          <p:cNvGraphicFramePr>
            <a:graphicFrameLocks/>
          </p:cNvGraphicFramePr>
          <p:nvPr/>
        </p:nvGraphicFramePr>
        <p:xfrm>
          <a:off x="6156176" y="32849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C:\Users\PC\Desktop\Jana - Konferencja\692088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4076700"/>
            <a:ext cx="3690937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6334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300" b="1" dirty="0">
                <a:solidFill>
                  <a:srgbClr val="000099"/>
                </a:solidFill>
              </a:rPr>
              <a:t>Działania w ramach projektu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8313" y="1412875"/>
            <a:ext cx="7991475" cy="5472113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None/>
            </a:pPr>
            <a:r>
              <a:rPr lang="pl-PL" sz="2000" smtClean="0"/>
              <a:t>W ramach projektu realizujemy </a:t>
            </a:r>
            <a:r>
              <a:rPr lang="pl-PL" sz="2000" b="1" smtClean="0"/>
              <a:t>4 bloki działań</a:t>
            </a:r>
            <a:r>
              <a:rPr lang="pl-PL" sz="2000" smtClean="0"/>
              <a:t>, które są zgodne </a:t>
            </a:r>
            <a:br>
              <a:rPr lang="pl-PL" sz="2000" smtClean="0"/>
            </a:br>
            <a:r>
              <a:rPr lang="pl-PL" sz="2000" smtClean="0"/>
              <a:t>z celami Programu i w związku z tym przyczyniają się do rozwijania </a:t>
            </a:r>
            <a:br>
              <a:rPr lang="pl-PL" sz="2000" smtClean="0"/>
            </a:br>
            <a:r>
              <a:rPr lang="pl-PL" sz="2000" smtClean="0"/>
              <a:t>i tworzenia sieci współpracujących instytucji, w tym samorządów terytorialnych i powołanych przez nie jednostek, a zarazem promują stale zacieśnianą współpracę transgraniczną oraz poszukują rozwiązań dla wspólnych problemów w obszarze polsko-czeskiego pogranicza.</a:t>
            </a:r>
          </a:p>
          <a:p>
            <a:pPr marL="0" indent="0" algn="just">
              <a:buFont typeface="Wingdings" pitchFamily="2" charset="2"/>
              <a:buChar char="v"/>
            </a:pPr>
            <a:endParaRPr lang="pl-PL" sz="2000" smtClean="0"/>
          </a:p>
        </p:txBody>
      </p:sp>
      <p:pic>
        <p:nvPicPr>
          <p:cNvPr id="43012" name="Symbol zastępczy zawartości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115888"/>
            <a:ext cx="1370013" cy="11699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3013" name="Picture 2" descr="C:\Users\PC\Desktop\Jana - Konferencja\43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5725" y="3933825"/>
            <a:ext cx="355123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rgbClr val="000099"/>
                </a:solidFill>
              </a:rPr>
              <a:t>Współpraca Transgraniczna</a:t>
            </a:r>
            <a:endParaRPr lang="pl-PL" sz="3300" b="1" dirty="0">
              <a:solidFill>
                <a:srgbClr val="336699"/>
              </a:solidFill>
            </a:endParaRPr>
          </a:p>
        </p:txBody>
      </p:sp>
      <p:sp>
        <p:nvSpPr>
          <p:cNvPr id="16386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850" y="1052513"/>
            <a:ext cx="8424863" cy="5805487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pl-PL" sz="2200" smtClean="0"/>
              <a:t>Zgodnie z „Europejską Kartą Regionów Granicznych </a:t>
            </a:r>
            <a:br>
              <a:rPr lang="pl-PL" sz="2200" smtClean="0"/>
            </a:br>
            <a:r>
              <a:rPr lang="pl-PL" sz="2200" smtClean="0"/>
              <a:t>i Transgranicznych” współpraca transgraniczna to „współpraca sąsiedzka przylegających do siebie regionów granicznych. Współpraca transgraniczna pomaga w łagodzeniu niekorzystnych skutków istnienia granic i przezwyciężaniu skutków położenia terenów przygranicznych na obrzeżach państw oraz służy poprawie warunków życiowych osiadłej tam ludności. Współpraca ta obejmować powinna </a:t>
            </a:r>
            <a:r>
              <a:rPr lang="pl-PL" sz="2200" u="sng" smtClean="0"/>
              <a:t>wszystkie dziedziny</a:t>
            </a:r>
            <a:r>
              <a:rPr lang="pl-PL" sz="2200" smtClean="0"/>
              <a:t> życia kulturalnego, społecznego i gospodarczego, a także rozwoju związanej z nimi infrastruktury (...)”</a:t>
            </a:r>
          </a:p>
          <a:p>
            <a:pPr marL="0" indent="0" algn="just">
              <a:buFont typeface="Wingdings" pitchFamily="2" charset="2"/>
              <a:buNone/>
            </a:pPr>
            <a:endParaRPr lang="pl-PL" sz="2200" smtClean="0"/>
          </a:p>
          <a:p>
            <a:pPr marL="0" indent="0" algn="just">
              <a:buFont typeface="Wingdings" pitchFamily="2" charset="2"/>
              <a:buNone/>
            </a:pPr>
            <a:r>
              <a:rPr lang="pl-PL" sz="2200" smtClean="0"/>
              <a:t>Współpraca transgraniczna jest więc procesem, poprzez który społeczności regionalne i lokalne oraz struktury samorządu terytorialnego (tj. władzy publicznej) jednoczą swoje wysiłki </a:t>
            </a:r>
            <a:br>
              <a:rPr lang="pl-PL" sz="2200" smtClean="0"/>
            </a:br>
            <a:r>
              <a:rPr lang="pl-PL" sz="2200" smtClean="0"/>
              <a:t>w celu wspólnego rozwiązywania problemów, pomimo oddzielającej je granicy państwowej.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Users\PC\Desktop\Jana - Konferencja\Study-visit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4251325"/>
            <a:ext cx="3586162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6334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300" b="1" dirty="0">
                <a:solidFill>
                  <a:srgbClr val="000099"/>
                </a:solidFill>
              </a:rPr>
              <a:t>Działania w ramach projektu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8313" y="1412875"/>
            <a:ext cx="7991475" cy="5472113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None/>
            </a:pPr>
            <a:r>
              <a:rPr lang="pl-PL" sz="2000" smtClean="0">
                <a:solidFill>
                  <a:srgbClr val="0076A3"/>
                </a:solidFill>
              </a:rPr>
              <a:t>Działania bloku 1 - </a:t>
            </a:r>
            <a:r>
              <a:rPr lang="pl-PL" sz="2000" b="1" smtClean="0"/>
              <a:t>Wzajemne poznawanie, rozwijanie współpracy między euroregionami na pograniczu PL-CZ</a:t>
            </a:r>
          </a:p>
          <a:p>
            <a:pPr marL="0" indent="0" algn="just">
              <a:buFont typeface="Wingdings" pitchFamily="2" charset="2"/>
              <a:buNone/>
            </a:pPr>
            <a:endParaRPr lang="pl-PL" sz="700" smtClean="0"/>
          </a:p>
          <a:p>
            <a:pPr marL="0" indent="0" algn="just">
              <a:buFont typeface="Wingdings" pitchFamily="2" charset="2"/>
              <a:buNone/>
            </a:pPr>
            <a:r>
              <a:rPr lang="pl-PL" sz="1900" smtClean="0"/>
              <a:t>W ramach tego działania planowana jest organizacja wymiennych pobytów studyjnych w celu pozyskania praktycznych doświadczeń </a:t>
            </a:r>
            <a:br>
              <a:rPr lang="pl-PL" sz="1900" smtClean="0"/>
            </a:br>
            <a:r>
              <a:rPr lang="pl-PL" sz="1900" smtClean="0"/>
              <a:t>z zakresu działalności poszczególnych euroregionów realizujących projekt. W ramach tych pobytów studyjnych zostaną zaprezentowane przedsięwzięcia podejmowane w obu częściach narodowych danego euroregionu oraz przedstawione zostaną konkretne efekty współpracy </a:t>
            </a:r>
            <a:br>
              <a:rPr lang="pl-PL" sz="1900" smtClean="0"/>
            </a:br>
            <a:r>
              <a:rPr lang="pl-PL" sz="1900" smtClean="0"/>
              <a:t>w terenie po obu stronach granicy. </a:t>
            </a:r>
          </a:p>
          <a:p>
            <a:pPr marL="0" indent="0" algn="just">
              <a:buFont typeface="Wingdings" pitchFamily="2" charset="2"/>
              <a:buNone/>
            </a:pPr>
            <a:endParaRPr lang="pl-PL" sz="2000" smtClean="0"/>
          </a:p>
        </p:txBody>
      </p:sp>
      <p:pic>
        <p:nvPicPr>
          <p:cNvPr id="44036" name="Symbol zastępczy zawartości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115888"/>
            <a:ext cx="1370013" cy="11699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267" name="Picture 3" descr="C:\Users\PC\Desktop\Jana - Konferencja\T_583_2102_34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79712" y="4653136"/>
            <a:ext cx="2088232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6334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300" b="1" dirty="0">
                <a:solidFill>
                  <a:srgbClr val="000099"/>
                </a:solidFill>
              </a:rPr>
              <a:t>Działania w ramach projektu </a:t>
            </a:r>
          </a:p>
        </p:txBody>
      </p:sp>
      <p:sp>
        <p:nvSpPr>
          <p:cNvPr id="45058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8313" y="1412875"/>
            <a:ext cx="7991475" cy="5472113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pl-PL" sz="2000" smtClean="0">
                <a:solidFill>
                  <a:srgbClr val="FF9900"/>
                </a:solidFill>
              </a:rPr>
              <a:t>Działania bloku 2 </a:t>
            </a:r>
            <a:r>
              <a:rPr lang="pl-PL" sz="2000" smtClean="0"/>
              <a:t>-</a:t>
            </a:r>
            <a:r>
              <a:rPr lang="pl-PL" sz="2000" b="1" smtClean="0"/>
              <a:t> Zdobywanie doświadczeń za granicą</a:t>
            </a:r>
          </a:p>
          <a:p>
            <a:pPr marL="0" indent="0" algn="just">
              <a:buFont typeface="Wingdings" pitchFamily="2" charset="2"/>
              <a:buNone/>
            </a:pPr>
            <a:endParaRPr lang="pl-PL" sz="700" smtClean="0"/>
          </a:p>
          <a:p>
            <a:pPr marL="0" indent="0" algn="just">
              <a:buFont typeface="Wingdings" pitchFamily="2" charset="2"/>
              <a:buNone/>
            </a:pPr>
            <a:r>
              <a:rPr lang="pl-PL" sz="1900" smtClean="0"/>
              <a:t>W ramach tego działania zostaną zorganizowane 3 wyjazdy zagraniczne w obrębie Unii Europejskiej. Organizacja pobytów studyjnych za granicą ma na celu pozyskanie praktycznych doświadczeń z zakresu działalności zaawansowanych i rozwiniętych instytucji, euroregionów. Każdy wyjazd posiada konkretny cel i dzięki ich realizacji będziemy mogli w przyszłości wykorzystywać zdobyte doświadczenie w naszej działalności. </a:t>
            </a:r>
          </a:p>
          <a:p>
            <a:pPr marL="0" indent="0" algn="just">
              <a:buFont typeface="Wingdings" pitchFamily="2" charset="2"/>
              <a:buNone/>
            </a:pPr>
            <a:endParaRPr lang="pl-PL" sz="2000" smtClean="0"/>
          </a:p>
        </p:txBody>
      </p:sp>
      <p:pic>
        <p:nvPicPr>
          <p:cNvPr id="45059" name="Symbol zastępczy zawartości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115888"/>
            <a:ext cx="1370013" cy="11699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060" name="Picture 2" descr="C:\Users\PC\Desktop\Jana - Konferencja\EU-innovation-performance-repor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451350"/>
            <a:ext cx="3351212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PC\Desktop\Jana - Konferencja\europebusinesstravelthumb167744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11788" y="4723099"/>
            <a:ext cx="2455991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 descr="C:\Users\PC\Desktop\Jana - Konferencja\feature_repo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140200"/>
            <a:ext cx="3262313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6334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300" dirty="0">
                <a:solidFill>
                  <a:srgbClr val="000099"/>
                </a:solidFill>
              </a:rPr>
              <a:t>Działania w ramach projektu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8313" y="1412875"/>
            <a:ext cx="7991475" cy="5472113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pl-PL" sz="2000" dirty="0">
                <a:solidFill>
                  <a:schemeClr val="accent4">
                    <a:lumMod val="75000"/>
                  </a:schemeClr>
                </a:solidFill>
              </a:rPr>
              <a:t>Działanie 3 </a:t>
            </a:r>
            <a:r>
              <a:rPr lang="pl-PL" sz="2000" dirty="0"/>
              <a:t>-</a:t>
            </a:r>
            <a:r>
              <a:rPr lang="pl-PL" sz="2000" b="1" dirty="0"/>
              <a:t> </a:t>
            </a:r>
            <a:r>
              <a:rPr lang="pl-PL" sz="2000" b="1" dirty="0" smtClean="0"/>
              <a:t>Analiza </a:t>
            </a:r>
            <a:r>
              <a:rPr lang="pl-PL" sz="2000" b="1" dirty="0"/>
              <a:t>systemowych problemów współpracy transgranicznej na czesko-polskiej </a:t>
            </a:r>
            <a:r>
              <a:rPr lang="pl-PL" sz="2000" b="1" dirty="0" smtClean="0"/>
              <a:t>granicy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pl-PL" sz="700" dirty="0"/>
          </a:p>
          <a:p>
            <a:pPr marL="0" indent="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pl-PL" sz="1900" dirty="0"/>
              <a:t>W ramach tego działania zostanie opracowana Analiza definiująca problemy w zakresie rozwoju współpracy transgranicznej w różnych dziedzinach, np. transportu, środowiska, ustawodawstwa, unijnych transgranicznych programów  pomocowych, w tym FMP , EUWT, itp. oraz późniejsza prezentacja tego dokumentu na forum w celu zainicjowania zmian aktów prawnych i ustaw, jak również do wykorzystania przy przygotowywaniu nowych projektów. </a:t>
            </a:r>
          </a:p>
        </p:txBody>
      </p:sp>
      <p:pic>
        <p:nvPicPr>
          <p:cNvPr id="46084" name="Symbol zastępczy zawartości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115888"/>
            <a:ext cx="1370013" cy="11699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6334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300" b="1" dirty="0">
                <a:solidFill>
                  <a:srgbClr val="000099"/>
                </a:solidFill>
              </a:rPr>
              <a:t>Działania w ramach projektu </a:t>
            </a:r>
          </a:p>
        </p:txBody>
      </p:sp>
      <p:sp>
        <p:nvSpPr>
          <p:cNvPr id="47106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8313" y="1412875"/>
            <a:ext cx="7991475" cy="5472113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pl-PL" sz="2000" smtClean="0">
                <a:solidFill>
                  <a:srgbClr val="7030A0"/>
                </a:solidFill>
              </a:rPr>
              <a:t>Działania bloku 4 </a:t>
            </a:r>
            <a:r>
              <a:rPr lang="pl-PL" sz="2000" smtClean="0"/>
              <a:t>-</a:t>
            </a:r>
            <a:r>
              <a:rPr lang="pl-PL" sz="2000" b="1" smtClean="0"/>
              <a:t> Promocja, działania informacyjne oraz podnoszenie świadomości nt. współpracy transgranicznej</a:t>
            </a:r>
          </a:p>
          <a:p>
            <a:pPr marL="0" indent="0" algn="just">
              <a:buFont typeface="Wingdings" pitchFamily="2" charset="2"/>
              <a:buNone/>
            </a:pPr>
            <a:endParaRPr lang="pl-PL" sz="700" b="1" smtClean="0"/>
          </a:p>
          <a:p>
            <a:pPr marL="0" indent="0" algn="just">
              <a:buFont typeface="Wingdings" pitchFamily="2" charset="2"/>
              <a:buNone/>
            </a:pPr>
            <a:r>
              <a:rPr lang="pl-PL" sz="1900" smtClean="0"/>
              <a:t>Działania promocyjno-informacyjne realizowane w ramach tego bloku mają na celu szeroką promocję wieloletniej współpracy pomiędzy euroregionami na pograniczu polsko-czeskim.</a:t>
            </a:r>
          </a:p>
          <a:p>
            <a:pPr marL="0" indent="0" algn="just">
              <a:buFont typeface="Wingdings" pitchFamily="2" charset="2"/>
              <a:buNone/>
            </a:pPr>
            <a:endParaRPr lang="pl-PL" sz="700" smtClean="0"/>
          </a:p>
          <a:p>
            <a:pPr marL="0" indent="0" algn="just">
              <a:buFont typeface="Wingdings" pitchFamily="2" charset="2"/>
              <a:buNone/>
            </a:pPr>
            <a:r>
              <a:rPr lang="pl-PL" sz="1900" smtClean="0"/>
              <a:t>Powstanie strona internetowa, która będzie promować wszystkie euroregiony z pogranicza polsko-czeskiego oraz informować </a:t>
            </a:r>
            <a:br>
              <a:rPr lang="pl-PL" sz="1900" smtClean="0"/>
            </a:br>
            <a:r>
              <a:rPr lang="pl-PL" sz="1900" smtClean="0"/>
              <a:t>o współpracy tansgranicznej, a w ramach kolejnych działań powstanie wspólna publikacja oraz mapy promujące wszystkie euroregiony. Ponadto, zorganizujemy regionalne konferencje prezentujące działania </a:t>
            </a:r>
            <a:br>
              <a:rPr lang="pl-PL" sz="1900" smtClean="0"/>
            </a:br>
            <a:r>
              <a:rPr lang="pl-PL" sz="1900" smtClean="0"/>
              <a:t>i rezultaty współpracy euroregionalnej.</a:t>
            </a:r>
            <a:endParaRPr lang="pl-PL" sz="2000" smtClean="0"/>
          </a:p>
        </p:txBody>
      </p:sp>
      <p:pic>
        <p:nvPicPr>
          <p:cNvPr id="47107" name="Symbol zastępczy zawartości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115888"/>
            <a:ext cx="1370013" cy="11699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7108" name="Picture 3" descr="D:\Announcement-3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4788" y="4926013"/>
            <a:ext cx="21494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33375"/>
            <a:ext cx="3967162" cy="3382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179388" y="5006975"/>
            <a:ext cx="8496300" cy="1368425"/>
          </a:xfrm>
        </p:spPr>
        <p:txBody>
          <a:bodyPr>
            <a:normAutofit fontScale="70000" lnSpcReduction="20000"/>
          </a:bodyPr>
          <a:lstStyle/>
          <a:p>
            <a:pPr marL="0" indent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pl-PL" sz="2600" b="1" dirty="0" smtClean="0">
                <a:latin typeface="+mj-lt"/>
              </a:rPr>
              <a:t>Projekt „EUREGIO PL-CZ” jest współfinansowany z Europejskiego Funduszu Rozwoju Regionalnego w ramach  </a:t>
            </a:r>
          </a:p>
          <a:p>
            <a:pPr marL="0" indent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pl-PL" sz="2600" b="1" dirty="0" smtClean="0">
                <a:latin typeface="+mj-lt"/>
              </a:rPr>
              <a:t>Programu Operacyjnego Współpracy Transgranicznej </a:t>
            </a:r>
          </a:p>
          <a:p>
            <a:pPr marL="0" indent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pl-PL" sz="2600" b="1" dirty="0" smtClean="0">
                <a:latin typeface="+mj-lt"/>
              </a:rPr>
              <a:t>Republika Czeska - Rzeczpospolita Polska 2007-2013</a:t>
            </a:r>
          </a:p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pl-PL" sz="2600" b="1" dirty="0" smtClean="0">
                <a:latin typeface="+mj-lt"/>
              </a:rPr>
              <a:t>PRZEKRACZAMY GRANICE</a:t>
            </a: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endParaRPr lang="cs-CZ" sz="3600" kern="0" dirty="0" smtClean="0"/>
          </a:p>
          <a:p>
            <a:pPr marL="274320" indent="-274320" algn="ctr" fontAlgn="auto">
              <a:spcAft>
                <a:spcPts val="0"/>
              </a:spcAft>
              <a:buFont typeface="Wingdings"/>
              <a:buChar char=""/>
              <a:defRPr/>
            </a:pPr>
            <a:endParaRPr lang="cs-CZ" kern="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l-PL" dirty="0"/>
          </a:p>
        </p:txBody>
      </p:sp>
      <p:pic>
        <p:nvPicPr>
          <p:cNvPr id="48131" name="Obraz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354763"/>
            <a:ext cx="54403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Prostokąt 1"/>
          <p:cNvSpPr>
            <a:spLocks noChangeArrowheads="1"/>
          </p:cNvSpPr>
          <p:nvPr/>
        </p:nvSpPr>
        <p:spPr bwMode="auto">
          <a:xfrm>
            <a:off x="361950" y="3933825"/>
            <a:ext cx="8066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i="1">
                <a:latin typeface="Century Schoolbook"/>
              </a:rPr>
              <a:t>„To co słyszę, zapominam; to co widzę, pamiętam; to co robię, rozumiem” - Konfucjusz, 451 p.n.e.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457200" y="1651000"/>
            <a:ext cx="8002588" cy="4873625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cs-CZ" sz="5200" kern="0" dirty="0" smtClean="0">
                <a:solidFill>
                  <a:srgbClr val="000099"/>
                </a:solidFill>
              </a:rPr>
              <a:t>DZIĘKUJĘ ZA UWAGĘ</a:t>
            </a:r>
            <a:endParaRPr lang="cs-CZ" kern="0" dirty="0">
              <a:solidFill>
                <a:srgbClr val="000099"/>
              </a:solidFill>
            </a:endParaRP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/>
              <a:buChar char=""/>
              <a:defRPr/>
            </a:pPr>
            <a:endParaRPr lang="cs-CZ" sz="3600" kern="0" dirty="0" smtClean="0"/>
          </a:p>
          <a:p>
            <a:pPr marL="0" indent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cs-CZ" sz="3200" kern="0" dirty="0" smtClean="0"/>
              <a:t>Daria Kardaczyńska</a:t>
            </a:r>
          </a:p>
          <a:p>
            <a:pPr marL="0" indent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cs-CZ" sz="3200" kern="0" dirty="0" smtClean="0"/>
              <a:t>Dyrektor Sekretariatu </a:t>
            </a:r>
          </a:p>
          <a:p>
            <a:pPr marL="0" indent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endParaRPr lang="cs-CZ" sz="2600" kern="0" dirty="0"/>
          </a:p>
          <a:p>
            <a:pPr marL="0" indent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cs-CZ" sz="2700" kern="0" dirty="0"/>
              <a:t>Stowarzyszenie Gmin Dorzecza Górnej Odry</a:t>
            </a:r>
          </a:p>
          <a:p>
            <a:pPr marL="0" indent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cs-CZ" sz="2000" kern="0" dirty="0"/>
              <a:t>e-mail: </a:t>
            </a:r>
            <a:r>
              <a:rPr lang="cs-CZ" sz="2000" kern="0" dirty="0">
                <a:solidFill>
                  <a:srgbClr val="0033CC"/>
                </a:solidFill>
              </a:rPr>
              <a:t>d.kardaczynska@euroregion-silesia.pl  </a:t>
            </a:r>
          </a:p>
          <a:p>
            <a:pPr marL="0" indent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cs-CZ" sz="2000" kern="0" dirty="0" smtClean="0">
                <a:solidFill>
                  <a:srgbClr val="0033CC"/>
                </a:solidFill>
              </a:rPr>
              <a:t>www.euroregion-silesia.pl</a:t>
            </a:r>
          </a:p>
          <a:p>
            <a:pPr marL="0" indent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cs-CZ" sz="2000" kern="0" dirty="0" smtClean="0">
                <a:solidFill>
                  <a:srgbClr val="0033CC"/>
                </a:solidFill>
              </a:rPr>
              <a:t>www.euroregions.org</a:t>
            </a:r>
            <a:endParaRPr lang="cs-CZ" sz="2000" kern="0" dirty="0">
              <a:solidFill>
                <a:srgbClr val="0033CC"/>
              </a:solidFill>
            </a:endParaRPr>
          </a:p>
          <a:p>
            <a:pPr marL="0" indent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endParaRPr lang="pl-PL" sz="10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0" indent="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endParaRPr lang="pl-PL" sz="1000" dirty="0" smtClean="0">
              <a:latin typeface="+mj-lt"/>
            </a:endParaRPr>
          </a:p>
          <a:p>
            <a:pPr marL="274320" indent="-274320" algn="ctr" fontAlgn="auto">
              <a:spcAft>
                <a:spcPts val="0"/>
              </a:spcAft>
              <a:buFont typeface="Wingdings"/>
              <a:buChar char=""/>
              <a:defRPr/>
            </a:pPr>
            <a:endParaRPr lang="cs-CZ" kern="0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pl-PL" dirty="0"/>
          </a:p>
        </p:txBody>
      </p:sp>
      <p:grpSp>
        <p:nvGrpSpPr>
          <p:cNvPr id="49154" name="Grupa 19"/>
          <p:cNvGrpSpPr>
            <a:grpSpLocks/>
          </p:cNvGrpSpPr>
          <p:nvPr/>
        </p:nvGrpSpPr>
        <p:grpSpPr bwMode="auto">
          <a:xfrm>
            <a:off x="827088" y="188913"/>
            <a:ext cx="7350125" cy="1460500"/>
            <a:chOff x="1464743" y="5524803"/>
            <a:chExt cx="6249064" cy="1207372"/>
          </a:xfrm>
        </p:grpSpPr>
        <p:pic>
          <p:nvPicPr>
            <p:cNvPr id="49156" name="Picture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87303" y="5618297"/>
              <a:ext cx="977540" cy="977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7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64743" y="5941317"/>
              <a:ext cx="1441450" cy="36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8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23927" y="5701581"/>
              <a:ext cx="968483" cy="865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9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03428" y="5732239"/>
              <a:ext cx="624219" cy="868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0" name="Picture 6" descr="Euroregion logo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33743" y="5703309"/>
              <a:ext cx="756531" cy="756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1" name="Picture 1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852031" y="5524803"/>
              <a:ext cx="861776" cy="1207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9155" name="Obraz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6354763"/>
            <a:ext cx="54403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rgbClr val="000099"/>
                </a:solidFill>
              </a:rPr>
              <a:t>Współpraca </a:t>
            </a:r>
            <a:r>
              <a:rPr lang="pl-PL" sz="3600" b="1" dirty="0" err="1" smtClean="0">
                <a:solidFill>
                  <a:srgbClr val="000099"/>
                </a:solidFill>
              </a:rPr>
              <a:t>Euroregionalna</a:t>
            </a:r>
            <a:endParaRPr lang="pl-PL" sz="3300" b="1" dirty="0">
              <a:solidFill>
                <a:srgbClr val="336699"/>
              </a:solidFill>
            </a:endParaRPr>
          </a:p>
        </p:txBody>
      </p:sp>
      <p:sp>
        <p:nvSpPr>
          <p:cNvPr id="17410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850" y="1052513"/>
            <a:ext cx="8424863" cy="5805487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endParaRPr lang="pl-PL" sz="2200" smtClean="0"/>
          </a:p>
          <a:p>
            <a:pPr marL="0" indent="0" algn="just">
              <a:buFont typeface="Wingdings" pitchFamily="2" charset="2"/>
              <a:buNone/>
            </a:pPr>
            <a:r>
              <a:rPr lang="pl-PL" sz="2200" smtClean="0"/>
              <a:t>Szczególną formą współpracy transgranicznej, w której biorą udział społeczności lokalne i regionalne, jest </a:t>
            </a:r>
            <a:r>
              <a:rPr lang="pl-PL" sz="2200" b="1" smtClean="0"/>
              <a:t>współpraca euroregionalna</a:t>
            </a:r>
            <a:r>
              <a:rPr lang="pl-PL" sz="2200" smtClean="0"/>
              <a:t>. </a:t>
            </a:r>
          </a:p>
          <a:p>
            <a:pPr marL="0" indent="0" algn="just">
              <a:buFont typeface="Wingdings" pitchFamily="2" charset="2"/>
              <a:buNone/>
            </a:pPr>
            <a:endParaRPr lang="pl-PL" sz="2200" smtClean="0"/>
          </a:p>
          <a:p>
            <a:pPr marL="0" indent="0" algn="just">
              <a:buFont typeface="Wingdings" pitchFamily="2" charset="2"/>
              <a:buNone/>
            </a:pPr>
            <a:r>
              <a:rPr lang="pl-PL" sz="2200" smtClean="0"/>
              <a:t>Współpraca transgraniczna nabiera cech współpracy euroregionalnej z chwilą wprowadzenia stałych struktur poprzez tworzenie stowarzyszeń (związków celowych), rad, sekretariatów, grup roboczych, </a:t>
            </a:r>
          </a:p>
          <a:p>
            <a:pPr marL="0" indent="0" algn="just">
              <a:buFont typeface="Wingdings" pitchFamily="2" charset="2"/>
              <a:buNone/>
            </a:pPr>
            <a:r>
              <a:rPr lang="pl-PL" sz="2200" smtClean="0"/>
              <a:t>komitetów zarządzających itp., </a:t>
            </a:r>
          </a:p>
          <a:p>
            <a:pPr marL="0" indent="0" algn="just">
              <a:buFont typeface="Wingdings" pitchFamily="2" charset="2"/>
              <a:buNone/>
            </a:pPr>
            <a:r>
              <a:rPr lang="pl-PL" sz="2200" smtClean="0"/>
              <a:t>a także licznych powiązań </a:t>
            </a:r>
          </a:p>
          <a:p>
            <a:pPr marL="0" indent="0" algn="just">
              <a:buFont typeface="Wingdings" pitchFamily="2" charset="2"/>
              <a:buNone/>
            </a:pPr>
            <a:r>
              <a:rPr lang="pl-PL" sz="2200" smtClean="0"/>
              <a:t>z wyspecjalizowanym krajowymi </a:t>
            </a:r>
          </a:p>
          <a:p>
            <a:pPr marL="0" indent="0" algn="just">
              <a:buFont typeface="Wingdings" pitchFamily="2" charset="2"/>
              <a:buNone/>
            </a:pPr>
            <a:r>
              <a:rPr lang="pl-PL" sz="2200" smtClean="0"/>
              <a:t>i międzynarodowymi </a:t>
            </a:r>
          </a:p>
          <a:p>
            <a:pPr marL="0" indent="0" algn="just">
              <a:buFont typeface="Wingdings" pitchFamily="2" charset="2"/>
              <a:buNone/>
            </a:pPr>
            <a:r>
              <a:rPr lang="pl-PL" sz="2200" smtClean="0"/>
              <a:t>organizacjami współpracy transgranicznej. </a:t>
            </a:r>
          </a:p>
          <a:p>
            <a:pPr marL="0" indent="0" algn="just">
              <a:buFont typeface="Wingdings" pitchFamily="2" charset="2"/>
              <a:buNone/>
            </a:pPr>
            <a:endParaRPr lang="pl-PL" sz="2200" smtClean="0"/>
          </a:p>
          <a:p>
            <a:pPr marL="0" indent="0" algn="just">
              <a:buFont typeface="Wingdings" pitchFamily="2" charset="2"/>
              <a:buNone/>
            </a:pPr>
            <a:endParaRPr lang="pl-PL" sz="220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4005263"/>
            <a:ext cx="25622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rgbClr val="000099"/>
                </a:solidFill>
              </a:rPr>
              <a:t>Współpraca </a:t>
            </a:r>
            <a:r>
              <a:rPr lang="pl-PL" sz="3600" b="1" dirty="0" err="1" smtClean="0">
                <a:solidFill>
                  <a:srgbClr val="000099"/>
                </a:solidFill>
              </a:rPr>
              <a:t>Euroregionalna</a:t>
            </a:r>
            <a:endParaRPr lang="pl-PL" sz="3300" b="1" dirty="0">
              <a:solidFill>
                <a:srgbClr val="336699"/>
              </a:solidFill>
            </a:endParaRPr>
          </a:p>
        </p:txBody>
      </p:sp>
      <p:sp>
        <p:nvSpPr>
          <p:cNvPr id="18434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850" y="1052513"/>
            <a:ext cx="8424863" cy="5805487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endParaRPr lang="pl-PL" sz="2200" smtClean="0"/>
          </a:p>
          <a:p>
            <a:pPr marL="0" indent="0" algn="just">
              <a:buFont typeface="Wingdings" pitchFamily="2" charset="2"/>
              <a:buNone/>
            </a:pPr>
            <a:r>
              <a:rPr lang="pl-PL" sz="2200" smtClean="0"/>
              <a:t>Rozwój współpracy transgranicznej w tym euroregionalnej </a:t>
            </a:r>
            <a:br>
              <a:rPr lang="pl-PL" sz="2200" smtClean="0"/>
            </a:br>
            <a:r>
              <a:rPr lang="pl-PL" sz="2200" smtClean="0"/>
              <a:t>w Europie datuje się od lat pięćdziesiątych ubiegłego wieku. Pierwszą formą struktur współpracy ponadgranicznej były utworzone na początku lat pięćdziesiątych związki regionów granicznych. Powstały one na pograniczach norwesko-szwedzko-fińskim, holendersko-niemieckim oraz niemiecko-francuskim. </a:t>
            </a:r>
          </a:p>
          <a:p>
            <a:pPr marL="0" indent="0" algn="just">
              <a:buFont typeface="Wingdings" pitchFamily="2" charset="2"/>
              <a:buNone/>
            </a:pPr>
            <a:endParaRPr lang="pl-PL" sz="2200" smtClean="0"/>
          </a:p>
          <a:p>
            <a:pPr marL="0" indent="0" algn="just">
              <a:buFont typeface="Wingdings" pitchFamily="2" charset="2"/>
              <a:buNone/>
            </a:pPr>
            <a:r>
              <a:rPr lang="pl-PL" sz="2200" smtClean="0"/>
              <a:t>W roku 1958 na granicy niemiecko-holenderskiej powstał pierwszy euroregion pod nazwą „</a:t>
            </a:r>
            <a:r>
              <a:rPr lang="pl-PL" sz="2200" b="1" u="sng" smtClean="0"/>
              <a:t>EUREGIO</a:t>
            </a:r>
            <a:r>
              <a:rPr lang="pl-PL" sz="2200" smtClean="0"/>
              <a:t>”. </a:t>
            </a:r>
          </a:p>
          <a:p>
            <a:pPr marL="0" indent="0" algn="just">
              <a:buFont typeface="Wingdings" pitchFamily="2" charset="2"/>
              <a:buNone/>
            </a:pPr>
            <a:endParaRPr lang="pl-PL" sz="220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5229225"/>
            <a:ext cx="180022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300" b="1" dirty="0" smtClean="0">
                <a:solidFill>
                  <a:srgbClr val="000099"/>
                </a:solidFill>
              </a:rPr>
              <a:t>Czym jest Euroregion</a:t>
            </a:r>
            <a:r>
              <a:rPr lang="pl-PL" sz="3300" b="1" dirty="0" smtClean="0">
                <a:solidFill>
                  <a:srgbClr val="336699"/>
                </a:solidFill>
              </a:rPr>
              <a:t>?</a:t>
            </a:r>
            <a:endParaRPr lang="pl-PL" sz="3300" b="1" dirty="0">
              <a:solidFill>
                <a:srgbClr val="336699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052513"/>
            <a:ext cx="8002588" cy="5545137"/>
          </a:xfrm>
        </p:spPr>
        <p:txBody>
          <a:bodyPr>
            <a:normAutofit/>
          </a:bodyPr>
          <a:lstStyle/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l-PL" sz="2200" dirty="0"/>
              <a:t>Euroregionami nazywamy </a:t>
            </a:r>
            <a:r>
              <a:rPr lang="pl-PL" sz="2200" dirty="0" smtClean="0"/>
              <a:t>instytucje </a:t>
            </a:r>
            <a:r>
              <a:rPr lang="pl-PL" sz="2200" dirty="0"/>
              <a:t>współpracy dwóch lub więcej jednostek reprezentujących regiony dwóch lub więcej państw (przynajmniej po jednym z każdego). Każda z nich jest powoływana na podstawie prawa wewnętrznego swojego kraju</a:t>
            </a:r>
            <a:r>
              <a:rPr lang="pl-PL" sz="2200" dirty="0" smtClean="0"/>
              <a:t>.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endParaRPr lang="pl-PL" sz="700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l-PL" sz="2200" dirty="0" smtClean="0"/>
              <a:t>Euroregiony </a:t>
            </a:r>
            <a:r>
              <a:rPr lang="pl-PL" sz="2200" dirty="0"/>
              <a:t>to </a:t>
            </a:r>
            <a:r>
              <a:rPr lang="pl-PL" sz="2200" dirty="0" smtClean="0"/>
              <a:t>specyficzne </a:t>
            </a:r>
            <a:r>
              <a:rPr lang="pl-PL" sz="2200" dirty="0"/>
              <a:t>formy współpracy transgranicznej, skupiające obszary przygraniczne dwóch lub więcej krajów, współpracujące ze sobą na wielu płaszczyznach, między innymi: </a:t>
            </a:r>
            <a:r>
              <a:rPr lang="pl-PL" sz="2200" dirty="0" smtClean="0"/>
              <a:t>gospodarka przestrzenna, turystyka</a:t>
            </a:r>
            <a:r>
              <a:rPr lang="pl-PL" sz="2200" dirty="0"/>
              <a:t>, kultura, </a:t>
            </a:r>
            <a:r>
              <a:rPr lang="pl-PL" sz="2200" dirty="0" smtClean="0"/>
              <a:t>sport, oświata, </a:t>
            </a:r>
            <a:br>
              <a:rPr lang="pl-PL" sz="2200" dirty="0" smtClean="0"/>
            </a:br>
            <a:r>
              <a:rPr lang="pl-PL" sz="2200" dirty="0" smtClean="0"/>
              <a:t>ochrona środowiska, itd.</a:t>
            </a:r>
          </a:p>
          <a:p>
            <a:pPr marL="0" indent="0" algn="just" fontAlgn="auto">
              <a:spcAft>
                <a:spcPts val="0"/>
              </a:spcAft>
              <a:buFont typeface="Wingdings"/>
              <a:buNone/>
              <a:defRPr/>
            </a:pPr>
            <a:endParaRPr lang="pl-PL" dirty="0"/>
          </a:p>
        </p:txBody>
      </p:sp>
      <p:pic>
        <p:nvPicPr>
          <p:cNvPr id="19459" name="Picture 6" descr="C:\Users\PC\Desktop\Jana - Konferencja\cohe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467225"/>
            <a:ext cx="327025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300" b="1" dirty="0" smtClean="0">
                <a:solidFill>
                  <a:srgbClr val="000099"/>
                </a:solidFill>
              </a:rPr>
              <a:t>Geneza Euroregionów</a:t>
            </a:r>
            <a:endParaRPr lang="pl-PL" sz="3300" b="1" dirty="0">
              <a:solidFill>
                <a:srgbClr val="000099"/>
              </a:solidFill>
            </a:endParaRPr>
          </a:p>
        </p:txBody>
      </p:sp>
      <p:sp>
        <p:nvSpPr>
          <p:cNvPr id="20482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34938" y="1196975"/>
            <a:ext cx="8253412" cy="3600450"/>
          </a:xfrm>
          <a:ln>
            <a:solidFill>
              <a:schemeClr val="bg1"/>
            </a:solidFill>
          </a:ln>
        </p:spPr>
        <p:txBody>
          <a:bodyPr/>
          <a:lstStyle/>
          <a:p>
            <a:pPr algn="just"/>
            <a:r>
              <a:rPr lang="pl-PL" sz="2200" smtClean="0"/>
              <a:t>Na pograniczu zachodnim i południowym pierwszym krokiem do powstania euroregionu było stworzenie celowego związku gmin i zarejestrowanie go w sądzie. Następnie zawierano porozumienie z podobnym związkiem po drugiej stronie granicy, co skutkowało stworzeniem struktury euroregionalnej. Takie porozumienie służyło realizacji konkretnych zadań, głównie z dziedzin infrastruktury komunikacyjnej, turystyki czy ekologii. W tym przypadku mówimy o euroregionie typu samorządowego, który powstał niejako oddolnie z inicjatywy lokalnej.</a:t>
            </a:r>
          </a:p>
        </p:txBody>
      </p:sp>
      <p:pic>
        <p:nvPicPr>
          <p:cNvPr id="2050" name="Picture 2" descr="E:\polsk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889999" y="4465424"/>
            <a:ext cx="2489803" cy="22004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</a:extLst>
        </p:spPr>
      </p:pic>
      <p:pic>
        <p:nvPicPr>
          <p:cNvPr id="20484" name="Picture 3" descr="E:\Zachó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249738"/>
            <a:ext cx="21399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300" b="1" dirty="0" smtClean="0">
                <a:solidFill>
                  <a:srgbClr val="000099"/>
                </a:solidFill>
              </a:rPr>
              <a:t>Geneza Euroregionów</a:t>
            </a:r>
            <a:endParaRPr lang="pl-PL" sz="3300" b="1" dirty="0">
              <a:solidFill>
                <a:srgbClr val="000099"/>
              </a:solidFill>
            </a:endParaRPr>
          </a:p>
        </p:txBody>
      </p:sp>
      <p:sp>
        <p:nvSpPr>
          <p:cNvPr id="21506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34938" y="1196975"/>
            <a:ext cx="8037512" cy="3600450"/>
          </a:xfrm>
          <a:ln>
            <a:solidFill>
              <a:schemeClr val="bg1"/>
            </a:solidFill>
          </a:ln>
        </p:spPr>
        <p:txBody>
          <a:bodyPr/>
          <a:lstStyle/>
          <a:p>
            <a:pPr algn="just"/>
            <a:r>
              <a:rPr lang="pl-PL" sz="2200" smtClean="0"/>
              <a:t>Na pograniczu Polski z Rosją, Litwą, Białorusią i Ukrainą, inicjatorem tworzenia struktur transgranicznych była administracja rządowa, przy współudziale władz centralnych. Euroregiony powstawały zatem odgórnie (typ administracyjny), a związki gmin tworzyły się  dopiero później, w sposób niejako wymuszony.</a:t>
            </a:r>
          </a:p>
        </p:txBody>
      </p:sp>
      <p:grpSp>
        <p:nvGrpSpPr>
          <p:cNvPr id="21507" name="Grupa 3"/>
          <p:cNvGrpSpPr>
            <a:grpSpLocks/>
          </p:cNvGrpSpPr>
          <p:nvPr/>
        </p:nvGrpSpPr>
        <p:grpSpPr bwMode="auto">
          <a:xfrm>
            <a:off x="3708400" y="3090863"/>
            <a:ext cx="3413125" cy="3438525"/>
            <a:chOff x="4860032" y="3068960"/>
            <a:chExt cx="3413888" cy="3439294"/>
          </a:xfrm>
        </p:grpSpPr>
        <p:pic>
          <p:nvPicPr>
            <p:cNvPr id="3074" name="Picture 2" descr="E:\polska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860032" y="3784526"/>
              <a:ext cx="2973108" cy="2627536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/>
            </a:extLst>
          </p:spPr>
        </p:pic>
        <p:pic>
          <p:nvPicPr>
            <p:cNvPr id="21509" name="Picture 3" descr="E:\Wschód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46586" y="3068960"/>
              <a:ext cx="1927334" cy="3439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150" cy="7778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300" b="1" dirty="0" smtClean="0">
                <a:solidFill>
                  <a:srgbClr val="000099"/>
                </a:solidFill>
              </a:rPr>
              <a:t>Geneza Euroregionów </a:t>
            </a:r>
            <a:endParaRPr lang="pl-PL" sz="3300" b="1" dirty="0">
              <a:solidFill>
                <a:srgbClr val="000099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34938" y="1196975"/>
            <a:ext cx="8324850" cy="4464050"/>
          </a:xfrm>
          <a:ln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l-PL" dirty="0" smtClean="0"/>
              <a:t>Od momentu transformacji systemowej jaka dokonała się po 1989 roku obserwowano początki procesu nawiązywania różnych form kontaktów zagranicznych, terenowych władz rządowych</a:t>
            </a:r>
            <a:br>
              <a:rPr lang="pl-PL" dirty="0" smtClean="0"/>
            </a:br>
            <a:r>
              <a:rPr lang="pl-PL" dirty="0" smtClean="0"/>
              <a:t>i samorządowych również pomiędzy Polską i Czechami. 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pl-PL" dirty="0"/>
              <a:t>Polskie i czeskie euroregiony przyjęły, podobnie jak te w Europie Zachodniej nazwy związane z otaczającym środowiskiem geograficznym. Nazwy te pochodzą od granicznych, bądź przepływających w okolicy </a:t>
            </a:r>
            <a:r>
              <a:rPr lang="pl-PL" b="1" dirty="0"/>
              <a:t>rzek</a:t>
            </a:r>
            <a:r>
              <a:rPr lang="pl-PL" dirty="0"/>
              <a:t> (np. „Bug”, „Niemen”, „Nysa”, „Sprewa-Nysa-Bóbr”, „Pro Europa </a:t>
            </a:r>
            <a:r>
              <a:rPr lang="pl-PL" dirty="0" err="1"/>
              <a:t>Viadrina</a:t>
            </a:r>
            <a:r>
              <a:rPr lang="pl-PL" dirty="0"/>
              <a:t>”), od </a:t>
            </a:r>
            <a:r>
              <a:rPr lang="pl-PL" b="1" dirty="0"/>
              <a:t>pasm górskich </a:t>
            </a:r>
            <a:r>
              <a:rPr lang="pl-PL" dirty="0"/>
              <a:t>(„Karpaty”, „Tatry”, „Pradziad”), od nazwy </a:t>
            </a:r>
            <a:r>
              <a:rPr lang="pl-PL" b="1" dirty="0"/>
              <a:t>morza</a:t>
            </a:r>
            <a:r>
              <a:rPr lang="pl-PL" dirty="0"/>
              <a:t> („Bałtyk”), czy od nazwy </a:t>
            </a:r>
            <a:r>
              <a:rPr lang="pl-PL" b="1" dirty="0"/>
              <a:t>krainy geograficzno-historycznej </a:t>
            </a:r>
            <a:r>
              <a:rPr lang="pl-PL" dirty="0"/>
              <a:t>(„</a:t>
            </a:r>
            <a:r>
              <a:rPr lang="pl-PL" dirty="0" err="1"/>
              <a:t>Glacensis</a:t>
            </a:r>
            <a:r>
              <a:rPr lang="pl-PL" dirty="0"/>
              <a:t>”, „Pomerania”, „Śląsk Cieszyński”, „Silesia”).</a:t>
            </a:r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endParaRPr lang="pl-PL" sz="2000" dirty="0" smtClean="0"/>
          </a:p>
          <a:p>
            <a:pPr marL="274320" indent="-27432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pl-PL" sz="2000" dirty="0" smtClean="0"/>
              <a:t>	</a:t>
            </a:r>
            <a:endParaRPr lang="pl-PL" sz="2200" dirty="0"/>
          </a:p>
        </p:txBody>
      </p:sp>
      <p:pic>
        <p:nvPicPr>
          <p:cNvPr id="22531" name="Picture 4" descr="C:\Users\PC\Desktop\Jana - Konferencja\fo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5150" y="4365625"/>
            <a:ext cx="30749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zepły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1809</TotalTime>
  <Words>1664</Words>
  <Application>Microsoft Office PowerPoint</Application>
  <PresentationFormat>Předvádění na obrazovce (4:3)</PresentationFormat>
  <Paragraphs>145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Šablona návrhu</vt:lpstr>
      </vt:variant>
      <vt:variant>
        <vt:i4>7</vt:i4>
      </vt:variant>
      <vt:variant>
        <vt:lpstr>Nadpisy snímků</vt:lpstr>
      </vt:variant>
      <vt:variant>
        <vt:i4>35</vt:i4>
      </vt:variant>
    </vt:vector>
  </HeadingPairs>
  <TitlesOfParts>
    <vt:vector size="47" baseType="lpstr">
      <vt:lpstr>Century Schoolbook</vt:lpstr>
      <vt:lpstr>Arial</vt:lpstr>
      <vt:lpstr>Wingdings</vt:lpstr>
      <vt:lpstr>Wingdings 2</vt:lpstr>
      <vt:lpstr>Calibri</vt:lpstr>
      <vt:lpstr>Wykusz</vt:lpstr>
      <vt:lpstr>Wykusz</vt:lpstr>
      <vt:lpstr>Wykusz</vt:lpstr>
      <vt:lpstr>Wykusz</vt:lpstr>
      <vt:lpstr>Wykusz</vt:lpstr>
      <vt:lpstr>Wykusz</vt:lpstr>
      <vt:lpstr>Wykusz</vt:lpstr>
      <vt:lpstr>WSPÓŁPRACA EUROREGIONÓW  I  PROJEKT „EUREGIO PL-CZ”</vt:lpstr>
      <vt:lpstr>WSPÓŁPRACA TRANSGRANICZNA </vt:lpstr>
      <vt:lpstr>WSPÓŁPRACA TRANSGRANICZNA</vt:lpstr>
      <vt:lpstr>WSPÓŁPRACA EUROREGIONALNA</vt:lpstr>
      <vt:lpstr>WSPÓŁPRACA EUROREGIONALNA</vt:lpstr>
      <vt:lpstr>CZYM JEST EUROREGION?</vt:lpstr>
      <vt:lpstr>GENEZA EUROREGIONÓW</vt:lpstr>
      <vt:lpstr>GENEZA EUROREGIONÓW</vt:lpstr>
      <vt:lpstr>GENEZA EUROREGIONÓW </vt:lpstr>
      <vt:lpstr>EUROREGIONY W POLSCE I CZECHACH</vt:lpstr>
      <vt:lpstr>PLATFORMY WSPÓŁPRACY EUROREGIONALNEJ</vt:lpstr>
      <vt:lpstr>PLATFORMY WSPÓŁPRACY EUROREGIONALNEJ</vt:lpstr>
      <vt:lpstr>EFEKTY WSPÓŁPRACY EUROREGIONALNEJ</vt:lpstr>
      <vt:lpstr>EFEKTY WSPÓŁPRACY EUROREGIONALNEJ</vt:lpstr>
      <vt:lpstr>EFEKTY WSPÓŁPRACY EUROREGIONALNEJ</vt:lpstr>
      <vt:lpstr>EFEKTY WSPÓŁPRACY EUROREGIONALNEJ</vt:lpstr>
      <vt:lpstr>EFEKTY WSPÓŁPRACY EUROREGIONALNEJ</vt:lpstr>
      <vt:lpstr>EFEKTY WSPÓŁPRACY EUROREGIONALNEJ</vt:lpstr>
      <vt:lpstr>EFEKTY WSPÓŁPRACY EUROREGIONALNEJ</vt:lpstr>
      <vt:lpstr>EFEKTY WSPÓŁPRACY EUROREGIONALNEJ</vt:lpstr>
      <vt:lpstr>PROJEKT „EUREGIO PL-CZ” </vt:lpstr>
      <vt:lpstr>CZEMU TAKI PROJEKT?</vt:lpstr>
      <vt:lpstr>CZEMU TAKI PROJEKT?</vt:lpstr>
      <vt:lpstr>CELE PROJEKTU</vt:lpstr>
      <vt:lpstr>CELE PROJEKTU</vt:lpstr>
      <vt:lpstr>CZAS TRWANIA PROJEKTU</vt:lpstr>
      <vt:lpstr> PARTNERZY PROJEKTU</vt:lpstr>
      <vt:lpstr>FINANSOWANIE PROJEKTU</vt:lpstr>
      <vt:lpstr>DZIAŁANIA W RAMACH PROJEKTU </vt:lpstr>
      <vt:lpstr>DZIAŁANIA W RAMACH PROJEKTU </vt:lpstr>
      <vt:lpstr>DZIAŁANIA W RAMACH PROJEKTU </vt:lpstr>
      <vt:lpstr>DZIAŁANIA W RAMACH PROJEKTU </vt:lpstr>
      <vt:lpstr>DZIAŁANIA W RAMACH PROJEKTU </vt:lpstr>
      <vt:lpstr>Snímek 34</vt:lpstr>
      <vt:lpstr>Snímek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Współpraca euroregionów  i projekt EUREGIO PL-CZ</dc:title>
  <dc:creator>PC</dc:creator>
  <cp:lastModifiedBy>Jana</cp:lastModifiedBy>
  <cp:revision>220</cp:revision>
  <dcterms:created xsi:type="dcterms:W3CDTF">2012-10-23T12:22:11Z</dcterms:created>
  <dcterms:modified xsi:type="dcterms:W3CDTF">2012-11-29T08:13:18Z</dcterms:modified>
</cp:coreProperties>
</file>